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1" r:id="rId4"/>
    <p:sldId id="262" r:id="rId5"/>
    <p:sldId id="272" r:id="rId6"/>
    <p:sldId id="263" r:id="rId7"/>
    <p:sldId id="273" r:id="rId8"/>
    <p:sldId id="274" r:id="rId9"/>
    <p:sldId id="278" r:id="rId10"/>
    <p:sldId id="279" r:id="rId11"/>
    <p:sldId id="277" r:id="rId12"/>
    <p:sldId id="280" r:id="rId13"/>
    <p:sldId id="264" r:id="rId14"/>
    <p:sldId id="269" r:id="rId15"/>
    <p:sldId id="281" r:id="rId16"/>
    <p:sldId id="270" r:id="rId17"/>
    <p:sldId id="266" r:id="rId18"/>
    <p:sldId id="282" r:id="rId19"/>
    <p:sldId id="283" r:id="rId20"/>
    <p:sldId id="284" r:id="rId21"/>
    <p:sldId id="285" r:id="rId22"/>
    <p:sldId id="286" r:id="rId23"/>
    <p:sldId id="287" r:id="rId24"/>
    <p:sldId id="288" r:id="rId25"/>
    <p:sldId id="289" r:id="rId26"/>
    <p:sldId id="290" r:id="rId27"/>
    <p:sldId id="291" r:id="rId28"/>
    <p:sldId id="292" r:id="rId29"/>
    <p:sldId id="293" r:id="rId30"/>
    <p:sldId id="267" r:id="rId31"/>
    <p:sldId id="268" r:id="rId32"/>
    <p:sldId id="294" r:id="rId33"/>
    <p:sldId id="295" r:id="rId34"/>
    <p:sldId id="296" r:id="rId35"/>
    <p:sldId id="297" r:id="rId36"/>
    <p:sldId id="271" r:id="rId37"/>
    <p:sldId id="299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C111F-830B-4FB3-8DBD-ED0F235C21FE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A88D0-9C86-465F-B393-6B0C9E4C0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67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C111F-830B-4FB3-8DBD-ED0F235C21FE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A88D0-9C86-465F-B393-6B0C9E4C0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540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C111F-830B-4FB3-8DBD-ED0F235C21FE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A88D0-9C86-465F-B393-6B0C9E4C0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2411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C111F-830B-4FB3-8DBD-ED0F235C21FE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A88D0-9C86-465F-B393-6B0C9E4C0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377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C111F-830B-4FB3-8DBD-ED0F235C21FE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A88D0-9C86-465F-B393-6B0C9E4C0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7844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C111F-830B-4FB3-8DBD-ED0F235C21FE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A88D0-9C86-465F-B393-6B0C9E4C0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6475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C111F-830B-4FB3-8DBD-ED0F235C21FE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A88D0-9C86-465F-B393-6B0C9E4C0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552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C111F-830B-4FB3-8DBD-ED0F235C21FE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A88D0-9C86-465F-B393-6B0C9E4C0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4273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C111F-830B-4FB3-8DBD-ED0F235C21FE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A88D0-9C86-465F-B393-6B0C9E4C0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531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C111F-830B-4FB3-8DBD-ED0F235C21FE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E6A88D0-9C86-465F-B393-6B0C9E4C0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645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C111F-830B-4FB3-8DBD-ED0F235C21FE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A88D0-9C86-465F-B393-6B0C9E4C0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24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C111F-830B-4FB3-8DBD-ED0F235C21FE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A88D0-9C86-465F-B393-6B0C9E4C0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013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C111F-830B-4FB3-8DBD-ED0F235C21FE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A88D0-9C86-465F-B393-6B0C9E4C0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862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C111F-830B-4FB3-8DBD-ED0F235C21FE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A88D0-9C86-465F-B393-6B0C9E4C0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840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C111F-830B-4FB3-8DBD-ED0F235C21FE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A88D0-9C86-465F-B393-6B0C9E4C0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93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C111F-830B-4FB3-8DBD-ED0F235C21FE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A88D0-9C86-465F-B393-6B0C9E4C0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753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C111F-830B-4FB3-8DBD-ED0F235C21FE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A88D0-9C86-465F-B393-6B0C9E4C0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711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09C111F-830B-4FB3-8DBD-ED0F235C21FE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E6A88D0-9C86-465F-B393-6B0C9E4C0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915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383" y="482691"/>
            <a:ext cx="11678194" cy="4677138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Lower Respiratory Infections in Pregnancy</a:t>
            </a:r>
            <a:br>
              <a:rPr lang="en-US" sz="5400" b="1" dirty="0" smtClean="0">
                <a:solidFill>
                  <a:srgbClr val="FF0000"/>
                </a:solidFill>
              </a:rPr>
            </a:br>
            <a:r>
              <a:rPr lang="en-US" sz="5400" b="1" dirty="0" smtClean="0"/>
              <a:t/>
            </a:r>
            <a:br>
              <a:rPr lang="en-US" sz="5400" b="1" dirty="0" smtClean="0"/>
            </a:br>
            <a:r>
              <a:rPr lang="en-US" dirty="0"/>
              <a:t>Pneumonia in the Pregnant </a:t>
            </a:r>
            <a:r>
              <a:rPr lang="en-US" dirty="0" smtClean="0"/>
              <a:t>Patient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sz="5400" b="1" dirty="0"/>
              <a:t/>
            </a:r>
            <a:br>
              <a:rPr lang="en-US" sz="5400" b="1" dirty="0"/>
            </a:br>
            <a:r>
              <a:rPr lang="en-US" b="1" dirty="0" smtClean="0"/>
              <a:t>By Dr. Mehdi </a:t>
            </a:r>
            <a:r>
              <a:rPr lang="en-US" b="1" dirty="0" err="1" smtClean="0"/>
              <a:t>Nadiri</a:t>
            </a:r>
            <a:r>
              <a:rPr lang="en-US" b="1" dirty="0" smtClean="0"/>
              <a:t> ,internist ,pulmonologist</a:t>
            </a:r>
            <a:br>
              <a:rPr lang="en-US" b="1" dirty="0" smtClean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4079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03120" y="1525063"/>
            <a:ext cx="829491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rgbClr val="FF0000"/>
                </a:solidFill>
              </a:rPr>
              <a:t>While </a:t>
            </a:r>
            <a:r>
              <a:rPr lang="en-US" sz="3200" b="1" i="1" u="sng" dirty="0">
                <a:solidFill>
                  <a:srgbClr val="FF0000"/>
                </a:solidFill>
              </a:rPr>
              <a:t>no congenital syndrome </a:t>
            </a:r>
            <a:r>
              <a:rPr lang="en-US" sz="3200" dirty="0">
                <a:solidFill>
                  <a:srgbClr val="FF0000"/>
                </a:solidFill>
              </a:rPr>
              <a:t>has been attributed to antepartum pneumonia,</a:t>
            </a:r>
          </a:p>
          <a:p>
            <a:pPr algn="ctr"/>
            <a:r>
              <a:rPr lang="en-US" sz="3200" dirty="0">
                <a:solidFill>
                  <a:srgbClr val="FF0000"/>
                </a:solidFill>
              </a:rPr>
              <a:t>fever, tachypnea, and hypoxemia may be harmful to the developing fetus. </a:t>
            </a:r>
            <a:r>
              <a:rPr lang="en-US" sz="3200" b="1" i="1" u="sng" dirty="0">
                <a:solidFill>
                  <a:srgbClr val="FF0000"/>
                </a:solidFill>
              </a:rPr>
              <a:t>Preterm</a:t>
            </a:r>
          </a:p>
          <a:p>
            <a:pPr algn="ctr"/>
            <a:r>
              <a:rPr lang="en-US" sz="3200" b="1" i="1" u="sng" dirty="0">
                <a:solidFill>
                  <a:srgbClr val="FF0000"/>
                </a:solidFill>
              </a:rPr>
              <a:t>labor </a:t>
            </a:r>
            <a:r>
              <a:rPr lang="en-US" sz="3200" dirty="0">
                <a:solidFill>
                  <a:srgbClr val="FF0000"/>
                </a:solidFill>
              </a:rPr>
              <a:t>as a complication of infection may be the result of the uterine response to</a:t>
            </a:r>
          </a:p>
          <a:p>
            <a:pPr algn="ctr"/>
            <a:r>
              <a:rPr lang="en-US" sz="3200" dirty="0">
                <a:solidFill>
                  <a:srgbClr val="FF0000"/>
                </a:solidFill>
              </a:rPr>
              <a:t>certain mediators of infection and inflammation</a:t>
            </a:r>
          </a:p>
        </p:txBody>
      </p:sp>
    </p:spTree>
    <p:extLst>
      <p:ext uri="{BB962C8B-B14F-4D97-AF65-F5344CB8AC3E}">
        <p14:creationId xmlns:p14="http://schemas.microsoft.com/office/powerpoint/2010/main" val="397919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55371" y="1728877"/>
            <a:ext cx="893499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rgbClr val="00B050"/>
                </a:solidFill>
              </a:rPr>
              <a:t>It is quite possible that the</a:t>
            </a:r>
          </a:p>
          <a:p>
            <a:pPr algn="ctr"/>
            <a:r>
              <a:rPr lang="en-US" sz="3200" dirty="0">
                <a:solidFill>
                  <a:srgbClr val="00B050"/>
                </a:solidFill>
              </a:rPr>
              <a:t>cascade of mediators released by the active host inflammatory response to infection</a:t>
            </a:r>
          </a:p>
          <a:p>
            <a:pPr algn="ctr"/>
            <a:r>
              <a:rPr lang="en-US" sz="3200" dirty="0">
                <a:solidFill>
                  <a:srgbClr val="00B050"/>
                </a:solidFill>
              </a:rPr>
              <a:t>could exert distant effects on the uterus, leading to a high rate of labor during the</a:t>
            </a:r>
          </a:p>
          <a:p>
            <a:pPr algn="ctr"/>
            <a:r>
              <a:rPr lang="en-US" sz="3200" dirty="0">
                <a:solidFill>
                  <a:srgbClr val="00B050"/>
                </a:solidFill>
              </a:rPr>
              <a:t>course of pneumonia</a:t>
            </a:r>
          </a:p>
        </p:txBody>
      </p:sp>
    </p:spTree>
    <p:extLst>
      <p:ext uri="{BB962C8B-B14F-4D97-AF65-F5344CB8AC3E}">
        <p14:creationId xmlns:p14="http://schemas.microsoft.com/office/powerpoint/2010/main" val="307947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45473" y="1268998"/>
            <a:ext cx="988858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Any infectious agent that causes lung infection in the non-pregnant patient has </a:t>
            </a:r>
            <a:r>
              <a:rPr lang="en-US" sz="2400" dirty="0" smtClean="0">
                <a:solidFill>
                  <a:srgbClr val="00B050"/>
                </a:solidFill>
              </a:rPr>
              <a:t>been observed </a:t>
            </a:r>
            <a:r>
              <a:rPr lang="en-US" sz="2400" dirty="0">
                <a:solidFill>
                  <a:srgbClr val="00B050"/>
                </a:solidFill>
              </a:rPr>
              <a:t>to complicate the course of </a:t>
            </a:r>
            <a:r>
              <a:rPr lang="en-US" sz="2400" dirty="0" smtClean="0">
                <a:solidFill>
                  <a:srgbClr val="00B050"/>
                </a:solidFill>
              </a:rPr>
              <a:t>pregnancy</a:t>
            </a:r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chemeClr val="accent4"/>
                </a:solidFill>
              </a:rPr>
              <a:t>The </a:t>
            </a:r>
            <a:r>
              <a:rPr lang="en-US" sz="2400" dirty="0">
                <a:solidFill>
                  <a:schemeClr val="accent4"/>
                </a:solidFill>
              </a:rPr>
              <a:t>relative incidence of </a:t>
            </a:r>
            <a:r>
              <a:rPr lang="en-US" sz="2400" dirty="0" smtClean="0">
                <a:solidFill>
                  <a:schemeClr val="accent4"/>
                </a:solidFill>
              </a:rPr>
              <a:t>infection with </a:t>
            </a:r>
            <a:r>
              <a:rPr lang="en-US" sz="2400" dirty="0">
                <a:solidFill>
                  <a:schemeClr val="accent4"/>
                </a:solidFill>
              </a:rPr>
              <a:t>any given agent is difficult to estimate without the use of </a:t>
            </a:r>
            <a:r>
              <a:rPr lang="en-US" sz="2400" dirty="0" smtClean="0">
                <a:solidFill>
                  <a:schemeClr val="accent4"/>
                </a:solidFill>
              </a:rPr>
              <a:t>comprehensive methodology </a:t>
            </a:r>
            <a:r>
              <a:rPr lang="en-US" sz="2400" dirty="0">
                <a:solidFill>
                  <a:schemeClr val="accent4"/>
                </a:solidFill>
              </a:rPr>
              <a:t>to diagnose the etiologic pathogen for </a:t>
            </a:r>
            <a:r>
              <a:rPr lang="en-US" sz="2400" dirty="0" smtClean="0">
                <a:solidFill>
                  <a:schemeClr val="accent4"/>
                </a:solidFill>
              </a:rPr>
              <a:t>pneumonia</a:t>
            </a:r>
          </a:p>
          <a:p>
            <a:endParaRPr lang="en-US" sz="2400" dirty="0"/>
          </a:p>
          <a:p>
            <a:r>
              <a:rPr lang="en-US" sz="2400" dirty="0" smtClean="0">
                <a:solidFill>
                  <a:srgbClr val="00B050"/>
                </a:solidFill>
              </a:rPr>
              <a:t>The most pathogens are S pneumonia and H influenza</a:t>
            </a:r>
            <a:endParaRPr lang="en-US" sz="2400" dirty="0">
              <a:solidFill>
                <a:srgbClr val="00B05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5894" y="0"/>
            <a:ext cx="3737172" cy="1072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51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99062" y="401825"/>
            <a:ext cx="917012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u="sng" dirty="0">
                <a:solidFill>
                  <a:srgbClr val="FF0000"/>
                </a:solidFill>
              </a:rPr>
              <a:t>Bacteriology of Pneumonia in Pregnancy (</a:t>
            </a:r>
            <a:r>
              <a:rPr lang="en-US" sz="3200" b="1" i="1" u="sng" dirty="0" smtClean="0">
                <a:solidFill>
                  <a:srgbClr val="FF0000"/>
                </a:solidFill>
              </a:rPr>
              <a:t>in decreasing </a:t>
            </a:r>
            <a:r>
              <a:rPr lang="en-US" sz="3200" b="1" i="1" u="sng" dirty="0">
                <a:solidFill>
                  <a:srgbClr val="FF0000"/>
                </a:solidFill>
              </a:rPr>
              <a:t>order of frequency</a:t>
            </a:r>
            <a:r>
              <a:rPr lang="en-US" sz="3200" b="1" i="1" u="sng" dirty="0" smtClean="0">
                <a:solidFill>
                  <a:srgbClr val="FF0000"/>
                </a:solidFill>
              </a:rPr>
              <a:t>)</a:t>
            </a:r>
            <a:endParaRPr lang="en-US" sz="3200" b="1" i="1" u="sng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9062" y="1782797"/>
            <a:ext cx="7654835" cy="4330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61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66095" y="822960"/>
            <a:ext cx="409919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Varicella Pneumonia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97727" y="1934008"/>
            <a:ext cx="10794274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rgbClr val="00B050"/>
                </a:solidFill>
              </a:rPr>
              <a:t>The overall incidence of varicella in pregnancy has been reported as 1–5 </a:t>
            </a:r>
            <a:r>
              <a:rPr lang="en-US" sz="2800" dirty="0" smtClean="0">
                <a:solidFill>
                  <a:srgbClr val="00B050"/>
                </a:solidFill>
              </a:rPr>
              <a:t>per 10,000 </a:t>
            </a:r>
            <a:r>
              <a:rPr lang="en-US" sz="2800" dirty="0">
                <a:solidFill>
                  <a:srgbClr val="00B050"/>
                </a:solidFill>
              </a:rPr>
              <a:t>births and both fetal </a:t>
            </a:r>
            <a:r>
              <a:rPr lang="en-US" sz="2800" dirty="0" smtClean="0">
                <a:solidFill>
                  <a:srgbClr val="00B050"/>
                </a:solidFill>
              </a:rPr>
              <a:t>and maternal </a:t>
            </a:r>
            <a:r>
              <a:rPr lang="en-US" sz="2800" dirty="0">
                <a:solidFill>
                  <a:srgbClr val="00B050"/>
                </a:solidFill>
              </a:rPr>
              <a:t>complications present </a:t>
            </a:r>
            <a:endParaRPr lang="en-US" sz="2800" dirty="0" smtClean="0">
              <a:solidFill>
                <a:srgbClr val="00B050"/>
              </a:solidFill>
            </a:endParaRPr>
          </a:p>
          <a:p>
            <a:pPr algn="ctr"/>
            <a:r>
              <a:rPr lang="en-US" sz="2800" dirty="0" smtClean="0">
                <a:solidFill>
                  <a:srgbClr val="00B050"/>
                </a:solidFill>
              </a:rPr>
              <a:t>several management problems </a:t>
            </a:r>
            <a:r>
              <a:rPr lang="en-US" sz="2800" dirty="0">
                <a:solidFill>
                  <a:srgbClr val="00B050"/>
                </a:solidFill>
              </a:rPr>
              <a:t>for </a:t>
            </a:r>
            <a:r>
              <a:rPr lang="en-US" sz="2800" dirty="0" smtClean="0">
                <a:solidFill>
                  <a:srgbClr val="00B050"/>
                </a:solidFill>
              </a:rPr>
              <a:t>clinicians.</a:t>
            </a:r>
          </a:p>
          <a:p>
            <a:pPr algn="ctr"/>
            <a:endParaRPr lang="en-US" sz="2800" dirty="0" smtClean="0">
              <a:solidFill>
                <a:srgbClr val="00B050"/>
              </a:solidFill>
            </a:endParaRPr>
          </a:p>
          <a:p>
            <a:pPr algn="ctr"/>
            <a:r>
              <a:rPr lang="en-US" sz="2800" dirty="0" smtClean="0">
                <a:solidFill>
                  <a:srgbClr val="00B050"/>
                </a:solidFill>
              </a:rPr>
              <a:t>Varicella </a:t>
            </a:r>
            <a:r>
              <a:rPr lang="en-US" sz="2800" dirty="0">
                <a:solidFill>
                  <a:srgbClr val="00B050"/>
                </a:solidFill>
              </a:rPr>
              <a:t>pneumonia usually complicates primary infection</a:t>
            </a:r>
          </a:p>
          <a:p>
            <a:pPr algn="ctr"/>
            <a:r>
              <a:rPr lang="en-US" sz="2800" dirty="0">
                <a:solidFill>
                  <a:srgbClr val="00B050"/>
                </a:solidFill>
              </a:rPr>
              <a:t>in 0.3–1.8% of all cases, but as many as 9% of primary cases during pregnancy </a:t>
            </a:r>
            <a:r>
              <a:rPr lang="en-US" sz="2800" dirty="0" smtClean="0">
                <a:solidFill>
                  <a:srgbClr val="00B050"/>
                </a:solidFill>
              </a:rPr>
              <a:t>can be </a:t>
            </a:r>
            <a:r>
              <a:rPr lang="en-US" sz="2800" dirty="0">
                <a:solidFill>
                  <a:srgbClr val="00B050"/>
                </a:solidFill>
              </a:rPr>
              <a:t>complicated by </a:t>
            </a:r>
            <a:r>
              <a:rPr lang="en-US" sz="2800" dirty="0" smtClean="0">
                <a:solidFill>
                  <a:srgbClr val="00B050"/>
                </a:solidFill>
              </a:rPr>
              <a:t>pneumonia 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6446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08812" y="694232"/>
            <a:ext cx="6096000" cy="526297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Influenza A</a:t>
            </a:r>
            <a:r>
              <a:rPr lang="en-US" sz="2800" dirty="0"/>
              <a:t> is a common infection in pregnant women during epidemics and carries a higher mortality than in the non-pregnant patient , with the maternal mortality rates being as high as 30–50%in the 1918 epidemic In the Asian flu epidemic of 1957–1958, 10% of all deaths occurred in pregnant women and almost 50% of women of childbearing age who died were pregnant  This increased mortality was especially noted in the third trimester.</a:t>
            </a:r>
          </a:p>
        </p:txBody>
      </p:sp>
    </p:spTree>
    <p:extLst>
      <p:ext uri="{BB962C8B-B14F-4D97-AF65-F5344CB8AC3E}">
        <p14:creationId xmlns:p14="http://schemas.microsoft.com/office/powerpoint/2010/main" val="86372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84743" y="109249"/>
            <a:ext cx="654858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Aspiration Pneumonia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67542" y="1166843"/>
            <a:ext cx="1062445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The pregnant woman is </a:t>
            </a:r>
            <a:r>
              <a:rPr lang="en-US" sz="3200" dirty="0" smtClean="0"/>
              <a:t>physiologically predisposed </a:t>
            </a:r>
            <a:r>
              <a:rPr lang="en-US" sz="3200" dirty="0"/>
              <a:t>to aspiration because of </a:t>
            </a:r>
          </a:p>
          <a:p>
            <a:endParaRPr lang="en-US" sz="2400" dirty="0" smtClean="0"/>
          </a:p>
          <a:p>
            <a:r>
              <a:rPr lang="en-US" sz="2400" dirty="0">
                <a:solidFill>
                  <a:schemeClr val="accent2"/>
                </a:solidFill>
              </a:rPr>
              <a:t>-</a:t>
            </a:r>
            <a:r>
              <a:rPr lang="en-US" sz="2400" dirty="0" smtClean="0">
                <a:solidFill>
                  <a:schemeClr val="accent2"/>
                </a:solidFill>
              </a:rPr>
              <a:t>elevation </a:t>
            </a:r>
            <a:r>
              <a:rPr lang="en-US" sz="2400" dirty="0">
                <a:solidFill>
                  <a:schemeClr val="accent2"/>
                </a:solidFill>
              </a:rPr>
              <a:t>of the </a:t>
            </a:r>
            <a:r>
              <a:rPr lang="en-US" sz="2400" dirty="0" err="1">
                <a:solidFill>
                  <a:schemeClr val="accent2"/>
                </a:solidFill>
              </a:rPr>
              <a:t>intragastric</a:t>
            </a:r>
            <a:r>
              <a:rPr lang="en-US" sz="2400" dirty="0">
                <a:solidFill>
                  <a:schemeClr val="accent2"/>
                </a:solidFill>
              </a:rPr>
              <a:t> pressure </a:t>
            </a:r>
            <a:r>
              <a:rPr lang="en-US" sz="2400" dirty="0" smtClean="0">
                <a:solidFill>
                  <a:schemeClr val="accent2"/>
                </a:solidFill>
              </a:rPr>
              <a:t>due to </a:t>
            </a:r>
            <a:r>
              <a:rPr lang="en-US" sz="2400" dirty="0">
                <a:solidFill>
                  <a:schemeClr val="accent2"/>
                </a:solidFill>
              </a:rPr>
              <a:t>the gravid </a:t>
            </a:r>
            <a:r>
              <a:rPr lang="en-US" sz="2400" dirty="0" smtClean="0">
                <a:solidFill>
                  <a:schemeClr val="accent2"/>
                </a:solidFill>
              </a:rPr>
              <a:t>uterus</a:t>
            </a:r>
          </a:p>
          <a:p>
            <a:r>
              <a:rPr lang="en-US" sz="2400" dirty="0" smtClean="0">
                <a:solidFill>
                  <a:schemeClr val="accent4"/>
                </a:solidFill>
              </a:rPr>
              <a:t>-a </a:t>
            </a:r>
            <a:r>
              <a:rPr lang="en-US" sz="2400" dirty="0">
                <a:solidFill>
                  <a:schemeClr val="accent4"/>
                </a:solidFill>
              </a:rPr>
              <a:t>relaxed </a:t>
            </a:r>
            <a:r>
              <a:rPr lang="en-US" sz="2400" dirty="0" err="1">
                <a:solidFill>
                  <a:schemeClr val="accent4"/>
                </a:solidFill>
              </a:rPr>
              <a:t>gastroesphageal</a:t>
            </a:r>
            <a:r>
              <a:rPr lang="en-US" sz="2400" dirty="0">
                <a:solidFill>
                  <a:schemeClr val="accent4"/>
                </a:solidFill>
              </a:rPr>
              <a:t> sphincter due to the </a:t>
            </a:r>
            <a:r>
              <a:rPr lang="en-US" sz="2400" dirty="0" smtClean="0">
                <a:solidFill>
                  <a:schemeClr val="accent4"/>
                </a:solidFill>
              </a:rPr>
              <a:t>circulating progesterone</a:t>
            </a:r>
          </a:p>
          <a:p>
            <a:r>
              <a:rPr lang="en-US" sz="2400" dirty="0">
                <a:solidFill>
                  <a:schemeClr val="accent2"/>
                </a:solidFill>
              </a:rPr>
              <a:t>-</a:t>
            </a:r>
            <a:r>
              <a:rPr lang="en-US" sz="2400" dirty="0" smtClean="0">
                <a:solidFill>
                  <a:schemeClr val="accent2"/>
                </a:solidFill>
              </a:rPr>
              <a:t>delayed </a:t>
            </a:r>
            <a:r>
              <a:rPr lang="en-US" sz="2400" dirty="0">
                <a:solidFill>
                  <a:schemeClr val="accent2"/>
                </a:solidFill>
              </a:rPr>
              <a:t>gastric emptying that accompanies pregnancy</a:t>
            </a:r>
            <a:r>
              <a:rPr lang="en-US" sz="2400" dirty="0"/>
              <a:t>. </a:t>
            </a:r>
          </a:p>
          <a:p>
            <a:r>
              <a:rPr lang="en-US" sz="2400" dirty="0" smtClean="0">
                <a:solidFill>
                  <a:schemeClr val="accent4"/>
                </a:solidFill>
              </a:rPr>
              <a:t>-sedation </a:t>
            </a:r>
            <a:r>
              <a:rPr lang="en-US" sz="2400" dirty="0">
                <a:solidFill>
                  <a:schemeClr val="accent4"/>
                </a:solidFill>
              </a:rPr>
              <a:t>and analgesia </a:t>
            </a:r>
            <a:r>
              <a:rPr lang="en-US" sz="2400" dirty="0" smtClean="0">
                <a:solidFill>
                  <a:schemeClr val="accent4"/>
                </a:solidFill>
              </a:rPr>
              <a:t> during labor</a:t>
            </a:r>
          </a:p>
          <a:p>
            <a:r>
              <a:rPr lang="en-US" sz="2400" dirty="0" smtClean="0"/>
              <a:t>-increased </a:t>
            </a:r>
            <a:r>
              <a:rPr lang="en-US" sz="2400" dirty="0"/>
              <a:t>abdominal pressure and vigorous abdominal palpation during </a:t>
            </a:r>
            <a:r>
              <a:rPr lang="en-US" sz="2400" dirty="0" smtClean="0"/>
              <a:t>        examinations and </a:t>
            </a:r>
            <a:r>
              <a:rPr lang="en-US" sz="2400" dirty="0"/>
              <a:t>extraction of the </a:t>
            </a:r>
            <a:r>
              <a:rPr lang="en-US" sz="2400" dirty="0" smtClean="0"/>
              <a:t>baby</a:t>
            </a:r>
          </a:p>
          <a:p>
            <a:endParaRPr lang="en-US" sz="2400" dirty="0" smtClean="0"/>
          </a:p>
          <a:p>
            <a:r>
              <a:rPr lang="en-US" sz="2400" dirty="0" smtClean="0"/>
              <a:t>The incidence of </a:t>
            </a:r>
            <a:r>
              <a:rPr lang="en-US" sz="2400" dirty="0"/>
              <a:t>this complication has declined over time, with an increased awareness of </a:t>
            </a:r>
            <a:r>
              <a:rPr lang="en-US" sz="2400" dirty="0" smtClean="0"/>
              <a:t>the problem </a:t>
            </a:r>
            <a:r>
              <a:rPr lang="en-US" sz="2400" dirty="0"/>
              <a:t>and with efforts directed towards prevention.</a:t>
            </a:r>
          </a:p>
        </p:txBody>
      </p:sp>
    </p:spTree>
    <p:extLst>
      <p:ext uri="{BB962C8B-B14F-4D97-AF65-F5344CB8AC3E}">
        <p14:creationId xmlns:p14="http://schemas.microsoft.com/office/powerpoint/2010/main" val="15492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06731" y="532452"/>
            <a:ext cx="102412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</a:rPr>
              <a:t>Clinical Features and Management of Specific Respiratory Infections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06731" y="2826157"/>
            <a:ext cx="1013677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rgbClr val="00B050"/>
                </a:solidFill>
              </a:rPr>
              <a:t>Overall, the clinical presentation of pneumonia during pregnancy</a:t>
            </a:r>
          </a:p>
          <a:p>
            <a:pPr algn="ctr"/>
            <a:r>
              <a:rPr lang="en-US" sz="2800" dirty="0">
                <a:solidFill>
                  <a:srgbClr val="00B050"/>
                </a:solidFill>
              </a:rPr>
              <a:t>has not been found to differ substantially from the findings in non-pregnant adults,</a:t>
            </a:r>
          </a:p>
          <a:p>
            <a:pPr algn="ctr"/>
            <a:r>
              <a:rPr lang="en-US" sz="2800" dirty="0">
                <a:solidFill>
                  <a:srgbClr val="00B050"/>
                </a:solidFill>
              </a:rPr>
              <a:t>and include fever, cough, pleuritic chest pain, rigors, chills, and dyspnea</a:t>
            </a:r>
          </a:p>
        </p:txBody>
      </p:sp>
    </p:spTree>
    <p:extLst>
      <p:ext uri="{BB962C8B-B14F-4D97-AF65-F5344CB8AC3E}">
        <p14:creationId xmlns:p14="http://schemas.microsoft.com/office/powerpoint/2010/main" val="127341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4801" y="1732522"/>
            <a:ext cx="8530045" cy="2369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692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069" y="1149531"/>
            <a:ext cx="8294913" cy="3161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48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54480" y="1498938"/>
            <a:ext cx="1039803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/>
              <a:t>Community acquired pneumonia is a common illness, and pneumonia and influenza serve as the</a:t>
            </a:r>
            <a:r>
              <a:rPr lang="en-US" sz="3200" b="1" i="1" u="sng" dirty="0" smtClean="0"/>
              <a:t> seventh </a:t>
            </a:r>
            <a:r>
              <a:rPr lang="en-US" sz="3200" b="1" dirty="0" smtClean="0"/>
              <a:t>leading cause of death in the United States. </a:t>
            </a:r>
          </a:p>
          <a:p>
            <a:pPr algn="ctr"/>
            <a:endParaRPr lang="en-US" sz="3200" dirty="0"/>
          </a:p>
          <a:p>
            <a:pPr algn="ctr"/>
            <a:endParaRPr lang="en-US" sz="3200" b="1" dirty="0" smtClean="0"/>
          </a:p>
          <a:p>
            <a:pPr algn="ctr"/>
            <a:r>
              <a:rPr lang="en-US" sz="3200" b="1" dirty="0" smtClean="0">
                <a:solidFill>
                  <a:srgbClr val="00B050"/>
                </a:solidFill>
              </a:rPr>
              <a:t>In the pregnant patient, pneumonia is</a:t>
            </a:r>
            <a:r>
              <a:rPr lang="en-US" sz="3200" b="1" i="1" u="sng" dirty="0" smtClean="0">
                <a:solidFill>
                  <a:srgbClr val="00B050"/>
                </a:solidFill>
              </a:rPr>
              <a:t> the most common </a:t>
            </a:r>
            <a:r>
              <a:rPr lang="en-US" sz="3200" b="1" dirty="0" smtClean="0">
                <a:solidFill>
                  <a:srgbClr val="00B050"/>
                </a:solidFill>
              </a:rPr>
              <a:t>cause of fatal non-obstetric infection </a:t>
            </a:r>
            <a:endParaRPr lang="en-US" sz="3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15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1" y="1776548"/>
            <a:ext cx="8634548" cy="256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28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63931" y="1073629"/>
            <a:ext cx="955330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There </a:t>
            </a:r>
            <a:r>
              <a:rPr lang="en-US" sz="2400" dirty="0" smtClean="0"/>
              <a:t>are many </a:t>
            </a:r>
            <a:r>
              <a:rPr lang="en-US" sz="2400" dirty="0"/>
              <a:t>different methods used to define severity of illness in patients with CAP, </a:t>
            </a:r>
            <a:r>
              <a:rPr lang="en-US" sz="2400" dirty="0" smtClean="0"/>
              <a:t>but the </a:t>
            </a:r>
            <a:r>
              <a:rPr lang="en-US" sz="2400" dirty="0"/>
              <a:t>Pneumonia Severity Index (PSI) is most widely used in the United States to </a:t>
            </a:r>
            <a:r>
              <a:rPr lang="en-US" sz="2400" dirty="0" smtClean="0"/>
              <a:t>help define </a:t>
            </a:r>
            <a:r>
              <a:rPr lang="en-US" sz="2400" dirty="0"/>
              <a:t>the need for inpatient care and the need for ICU care </a:t>
            </a:r>
          </a:p>
          <a:p>
            <a:r>
              <a:rPr lang="en-US" sz="2400" dirty="0" smtClean="0"/>
              <a:t> </a:t>
            </a:r>
          </a:p>
          <a:p>
            <a:r>
              <a:rPr lang="en-US" sz="2400" dirty="0" smtClean="0"/>
              <a:t>The </a:t>
            </a:r>
            <a:r>
              <a:rPr lang="en-US" sz="2400" dirty="0"/>
              <a:t>PSI uses </a:t>
            </a:r>
            <a:r>
              <a:rPr lang="en-US" sz="2400" dirty="0" smtClean="0"/>
              <a:t>an assessment </a:t>
            </a:r>
            <a:r>
              <a:rPr lang="en-US" sz="2400" dirty="0"/>
              <a:t>of patient age, comorbidity, and laboratory and clinical data to define </a:t>
            </a:r>
            <a:r>
              <a:rPr lang="en-US" sz="2400" dirty="0" smtClean="0"/>
              <a:t>a patient’s </a:t>
            </a:r>
            <a:r>
              <a:rPr lang="en-US" sz="2400" dirty="0"/>
              <a:t>risk of death, with scores leading to categorization into one of five </a:t>
            </a:r>
            <a:r>
              <a:rPr lang="en-US" sz="2400" dirty="0" smtClean="0"/>
              <a:t>groups, each </a:t>
            </a:r>
            <a:r>
              <a:rPr lang="en-US" sz="2400" dirty="0"/>
              <a:t>with increasing mortality risk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9581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72938" y="296823"/>
            <a:ext cx="9078685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u="sng" dirty="0">
                <a:solidFill>
                  <a:srgbClr val="FF0000"/>
                </a:solidFill>
              </a:rPr>
              <a:t>The limitations of scoring systems </a:t>
            </a:r>
            <a:r>
              <a:rPr lang="en-US" sz="2400" dirty="0"/>
              <a:t>such as the pneumonia severity index and </a:t>
            </a:r>
            <a:r>
              <a:rPr lang="en-US" sz="2400" dirty="0" smtClean="0"/>
              <a:t>the APACHE </a:t>
            </a:r>
            <a:r>
              <a:rPr lang="en-US" sz="2400" dirty="0"/>
              <a:t>score in pregnancy include the fact that some of the physiologic </a:t>
            </a:r>
            <a:r>
              <a:rPr lang="en-US" sz="2400" dirty="0" smtClean="0"/>
              <a:t>changes occurring </a:t>
            </a:r>
            <a:r>
              <a:rPr lang="en-US" sz="2400" dirty="0"/>
              <a:t>in pregnancy may alter the scoring </a:t>
            </a:r>
            <a:r>
              <a:rPr lang="en-US" sz="2400" dirty="0" smtClean="0"/>
              <a:t>system:</a:t>
            </a:r>
          </a:p>
          <a:p>
            <a:endParaRPr lang="en-US" sz="2400" dirty="0" smtClean="0"/>
          </a:p>
          <a:p>
            <a:r>
              <a:rPr lang="en-US" sz="2400" dirty="0">
                <a:solidFill>
                  <a:srgbClr val="FF0000"/>
                </a:solidFill>
              </a:rPr>
              <a:t>P</a:t>
            </a:r>
            <a:r>
              <a:rPr lang="en-US" sz="2400" dirty="0" smtClean="0">
                <a:solidFill>
                  <a:srgbClr val="FF0000"/>
                </a:solidFill>
              </a:rPr>
              <a:t>hysiologic anemia </a:t>
            </a:r>
            <a:r>
              <a:rPr lang="en-US" sz="2400" dirty="0"/>
              <a:t>with hematocrit as low as 30 are normally seen in pregnancy. </a:t>
            </a:r>
            <a:endParaRPr lang="en-US" sz="2400" dirty="0" smtClean="0"/>
          </a:p>
          <a:p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The </a:t>
            </a:r>
            <a:r>
              <a:rPr lang="en-US" sz="2400" dirty="0">
                <a:solidFill>
                  <a:srgbClr val="FF0000"/>
                </a:solidFill>
              </a:rPr>
              <a:t>white </a:t>
            </a:r>
            <a:r>
              <a:rPr lang="en-US" sz="2400" dirty="0" smtClean="0">
                <a:solidFill>
                  <a:srgbClr val="FF0000"/>
                </a:solidFill>
              </a:rPr>
              <a:t>cell count </a:t>
            </a:r>
            <a:r>
              <a:rPr lang="en-US" sz="2400" dirty="0"/>
              <a:t>may be physiologically elevated in pregnancy as well and numbers as high as</a:t>
            </a:r>
          </a:p>
          <a:p>
            <a:r>
              <a:rPr lang="en-US" sz="2400" dirty="0"/>
              <a:t>14,000–15,000 may be </a:t>
            </a:r>
            <a:r>
              <a:rPr lang="en-US" sz="2400" dirty="0" smtClean="0"/>
              <a:t>seen</a:t>
            </a:r>
          </a:p>
          <a:p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A </a:t>
            </a:r>
            <a:r>
              <a:rPr lang="en-US" sz="2400" dirty="0">
                <a:solidFill>
                  <a:srgbClr val="FF0000"/>
                </a:solidFill>
              </a:rPr>
              <a:t>lower creatinine </a:t>
            </a:r>
            <a:r>
              <a:rPr lang="en-US" sz="2400" dirty="0"/>
              <a:t>in pregnancy</a:t>
            </a:r>
          </a:p>
          <a:p>
            <a:r>
              <a:rPr lang="en-US" sz="2400" dirty="0"/>
              <a:t>with a normal range being 0.5–0.7. Therefore, while a creatinine of 1.0 may </a:t>
            </a:r>
            <a:r>
              <a:rPr lang="en-US" sz="2400" dirty="0" smtClean="0"/>
              <a:t>be normal </a:t>
            </a:r>
            <a:r>
              <a:rPr lang="en-US" sz="2400" dirty="0"/>
              <a:t>in the non-pregnant population, it is clearly </a:t>
            </a:r>
            <a:r>
              <a:rPr lang="en-US" sz="2400" dirty="0" smtClean="0"/>
              <a:t>an abnormal </a:t>
            </a:r>
            <a:r>
              <a:rPr lang="en-US" sz="2400" dirty="0"/>
              <a:t>value </a:t>
            </a:r>
            <a:r>
              <a:rPr lang="en-US" sz="2400" dirty="0" smtClean="0"/>
              <a:t>in pregnancy </a:t>
            </a:r>
            <a:r>
              <a:rPr lang="en-US" sz="2400" dirty="0"/>
              <a:t>and may contribute to inaccurate scoring</a:t>
            </a:r>
          </a:p>
        </p:txBody>
      </p:sp>
    </p:spTree>
    <p:extLst>
      <p:ext uri="{BB962C8B-B14F-4D97-AF65-F5344CB8AC3E}">
        <p14:creationId xmlns:p14="http://schemas.microsoft.com/office/powerpoint/2010/main" val="115808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308" y="1038396"/>
            <a:ext cx="9157063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Certain presenting signs suggest the need for ICU admission in the CAP patient</a:t>
            </a:r>
          </a:p>
          <a:p>
            <a:pPr algn="ctr"/>
            <a:r>
              <a:rPr lang="en-US" sz="2800" dirty="0">
                <a:solidFill>
                  <a:srgbClr val="FF0000"/>
                </a:solidFill>
              </a:rPr>
              <a:t>and these criteria should probably be liberalized for the pregnant patient, because of</a:t>
            </a:r>
          </a:p>
          <a:p>
            <a:pPr algn="ctr"/>
            <a:r>
              <a:rPr lang="en-US" sz="2800" dirty="0">
                <a:solidFill>
                  <a:srgbClr val="FF0000"/>
                </a:solidFill>
              </a:rPr>
              <a:t>a reduced physiologic reserve to tolerate hypoxemia</a:t>
            </a:r>
            <a:r>
              <a:rPr lang="en-US" sz="2800" dirty="0" smtClean="0">
                <a:solidFill>
                  <a:srgbClr val="FF0000"/>
                </a:solidFill>
              </a:rPr>
              <a:t>.</a:t>
            </a:r>
          </a:p>
          <a:p>
            <a:pPr algn="ctr"/>
            <a:endParaRPr lang="en-US" sz="2400" dirty="0" smtClean="0"/>
          </a:p>
          <a:p>
            <a:pPr algn="ctr"/>
            <a:endParaRPr lang="en-US" sz="2400" dirty="0">
              <a:solidFill>
                <a:srgbClr val="00B050"/>
              </a:solidFill>
            </a:endParaRPr>
          </a:p>
          <a:p>
            <a:pPr algn="ctr"/>
            <a:r>
              <a:rPr lang="en-US" sz="2800" dirty="0" smtClean="0">
                <a:solidFill>
                  <a:srgbClr val="00B050"/>
                </a:solidFill>
              </a:rPr>
              <a:t>If </a:t>
            </a:r>
            <a:r>
              <a:rPr lang="en-US" sz="2800" dirty="0">
                <a:solidFill>
                  <a:srgbClr val="00B050"/>
                </a:solidFill>
              </a:rPr>
              <a:t>certain </a:t>
            </a:r>
            <a:r>
              <a:rPr lang="en-US" sz="2800" dirty="0" smtClean="0">
                <a:solidFill>
                  <a:srgbClr val="00B050"/>
                </a:solidFill>
              </a:rPr>
              <a:t>infections are </a:t>
            </a:r>
            <a:r>
              <a:rPr lang="en-US" sz="2800" dirty="0">
                <a:solidFill>
                  <a:srgbClr val="00B050"/>
                </a:solidFill>
              </a:rPr>
              <a:t>present, such as varicella-zoster, the potential for rapid progression in </a:t>
            </a:r>
            <a:r>
              <a:rPr lang="en-US" sz="2800" dirty="0" smtClean="0">
                <a:solidFill>
                  <a:srgbClr val="00B050"/>
                </a:solidFill>
              </a:rPr>
              <a:t>pregnancy is </a:t>
            </a:r>
            <a:r>
              <a:rPr lang="en-US" sz="2800" dirty="0">
                <a:solidFill>
                  <a:srgbClr val="00B050"/>
                </a:solidFill>
              </a:rPr>
              <a:t>high enough that expectant ICU observation may be justified</a:t>
            </a:r>
            <a:r>
              <a:rPr lang="en-US" sz="2800" dirty="0" smtClean="0">
                <a:solidFill>
                  <a:srgbClr val="00B050"/>
                </a:solidFill>
              </a:rPr>
              <a:t>.</a:t>
            </a:r>
          </a:p>
          <a:p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3195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72491" y="275891"/>
            <a:ext cx="8961119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Criteria for severe CAP, used in the new ATS/IDSA </a:t>
            </a:r>
            <a:r>
              <a:rPr lang="en-US" sz="2800" dirty="0">
                <a:solidFill>
                  <a:srgbClr val="FF0000"/>
                </a:solidFill>
              </a:rPr>
              <a:t>guidelines</a:t>
            </a:r>
            <a:r>
              <a:rPr lang="en-US" sz="2400" dirty="0">
                <a:solidFill>
                  <a:srgbClr val="FF0000"/>
                </a:solidFill>
              </a:rPr>
              <a:t>, but not specific to pregnant women, </a:t>
            </a:r>
            <a:r>
              <a:rPr lang="en-US" sz="2400" dirty="0" smtClean="0">
                <a:solidFill>
                  <a:srgbClr val="FF0000"/>
                </a:solidFill>
              </a:rPr>
              <a:t>include:</a:t>
            </a:r>
            <a:endParaRPr lang="en-US" sz="2000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 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The </a:t>
            </a:r>
            <a:r>
              <a:rPr lang="en-US" dirty="0">
                <a:solidFill>
                  <a:srgbClr val="00B050"/>
                </a:solidFill>
              </a:rPr>
              <a:t>presence of at least one major </a:t>
            </a:r>
            <a:r>
              <a:rPr lang="en-US" dirty="0" smtClean="0">
                <a:solidFill>
                  <a:srgbClr val="00B050"/>
                </a:solidFill>
              </a:rPr>
              <a:t>criterion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smtClean="0"/>
              <a:t>1-the </a:t>
            </a:r>
            <a:r>
              <a:rPr lang="en-US" dirty="0"/>
              <a:t>need for </a:t>
            </a:r>
            <a:r>
              <a:rPr lang="en-US" dirty="0" smtClean="0"/>
              <a:t>mechanical ventilation</a:t>
            </a:r>
          </a:p>
          <a:p>
            <a:r>
              <a:rPr lang="en-US" dirty="0" smtClean="0"/>
              <a:t> 2-septic </a:t>
            </a:r>
            <a:r>
              <a:rPr lang="en-US" dirty="0"/>
              <a:t>shock requiring </a:t>
            </a:r>
            <a:r>
              <a:rPr lang="en-US" dirty="0" smtClean="0"/>
              <a:t>vasopressors</a:t>
            </a:r>
          </a:p>
          <a:p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>
                <a:solidFill>
                  <a:srgbClr val="00B050"/>
                </a:solidFill>
              </a:rPr>
              <a:t>T</a:t>
            </a:r>
            <a:r>
              <a:rPr lang="en-US" dirty="0" smtClean="0">
                <a:solidFill>
                  <a:srgbClr val="00B050"/>
                </a:solidFill>
              </a:rPr>
              <a:t>he </a:t>
            </a:r>
            <a:r>
              <a:rPr lang="en-US" dirty="0">
                <a:solidFill>
                  <a:srgbClr val="00B050"/>
                </a:solidFill>
              </a:rPr>
              <a:t>presence of three </a:t>
            </a:r>
            <a:r>
              <a:rPr lang="en-US" dirty="0" smtClean="0">
                <a:solidFill>
                  <a:srgbClr val="00B050"/>
                </a:solidFill>
              </a:rPr>
              <a:t>minor criteria </a:t>
            </a:r>
            <a:r>
              <a:rPr lang="en-US" dirty="0">
                <a:solidFill>
                  <a:srgbClr val="00B050"/>
                </a:solidFill>
              </a:rPr>
              <a:t>. 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/>
              <a:t>1-respiratory </a:t>
            </a:r>
            <a:r>
              <a:rPr lang="en-US" dirty="0"/>
              <a:t>rate of at </a:t>
            </a:r>
            <a:r>
              <a:rPr lang="en-US" dirty="0" smtClean="0"/>
              <a:t>least 30 </a:t>
            </a:r>
            <a:r>
              <a:rPr lang="en-US" dirty="0"/>
              <a:t>breaths /</a:t>
            </a:r>
            <a:r>
              <a:rPr lang="en-US" dirty="0" smtClean="0"/>
              <a:t>minute</a:t>
            </a:r>
          </a:p>
          <a:p>
            <a:r>
              <a:rPr lang="en-US" dirty="0" smtClean="0"/>
              <a:t>2- </a:t>
            </a:r>
            <a:r>
              <a:rPr lang="en-US" dirty="0"/>
              <a:t>PaO2/FiO2 ratio </a:t>
            </a:r>
            <a:r>
              <a:rPr lang="en-US" dirty="0" smtClean="0"/>
              <a:t> 250mmHg</a:t>
            </a:r>
          </a:p>
          <a:p>
            <a:r>
              <a:rPr lang="en-US" dirty="0" smtClean="0"/>
              <a:t>3-multilobar infiltrates</a:t>
            </a:r>
          </a:p>
          <a:p>
            <a:r>
              <a:rPr lang="en-US" dirty="0" smtClean="0"/>
              <a:t>4-confusion or disorientation</a:t>
            </a:r>
          </a:p>
          <a:p>
            <a:r>
              <a:rPr lang="en-US" dirty="0" smtClean="0"/>
              <a:t> 5-BUN  20 mg/</a:t>
            </a:r>
            <a:r>
              <a:rPr lang="en-US" dirty="0" err="1" smtClean="0"/>
              <a:t>dL</a:t>
            </a:r>
            <a:endParaRPr lang="en-US" dirty="0" smtClean="0"/>
          </a:p>
          <a:p>
            <a:r>
              <a:rPr lang="en-US" dirty="0" smtClean="0"/>
              <a:t>6- </a:t>
            </a:r>
            <a:r>
              <a:rPr lang="en-US" dirty="0"/>
              <a:t>WBC &lt; </a:t>
            </a:r>
            <a:r>
              <a:rPr lang="en-US" dirty="0" smtClean="0"/>
              <a:t>4,000/mm3</a:t>
            </a:r>
          </a:p>
          <a:p>
            <a:r>
              <a:rPr lang="en-US" dirty="0" smtClean="0"/>
              <a:t>7- </a:t>
            </a:r>
            <a:r>
              <a:rPr lang="en-US" dirty="0"/>
              <a:t>platelet count &lt; </a:t>
            </a:r>
            <a:r>
              <a:rPr lang="en-US" dirty="0" smtClean="0"/>
              <a:t>100,000/ mm3</a:t>
            </a:r>
          </a:p>
          <a:p>
            <a:r>
              <a:rPr lang="en-US" dirty="0" smtClean="0"/>
              <a:t>8-hypotension </a:t>
            </a:r>
            <a:r>
              <a:rPr lang="en-US" dirty="0"/>
              <a:t>requiring aggressive fluid </a:t>
            </a:r>
            <a:r>
              <a:rPr lang="en-US" dirty="0" smtClean="0"/>
              <a:t>resuscitation</a:t>
            </a:r>
          </a:p>
          <a:p>
            <a:r>
              <a:rPr lang="en-US" dirty="0" smtClean="0"/>
              <a:t>9-hypothermia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guidelines </a:t>
            </a:r>
            <a:r>
              <a:rPr lang="en-US" dirty="0"/>
              <a:t>also suggested that criteria such as hypoglycemia, hyponatremia, </a:t>
            </a:r>
            <a:r>
              <a:rPr lang="en-US" dirty="0" err="1" smtClean="0"/>
              <a:t>asplenia</a:t>
            </a:r>
            <a:endParaRPr lang="en-US" dirty="0"/>
          </a:p>
          <a:p>
            <a:r>
              <a:rPr lang="en-US" dirty="0"/>
              <a:t>(as in sickle cell disease), and unexplained acidosis be considered in deciding the need</a:t>
            </a:r>
          </a:p>
          <a:p>
            <a:r>
              <a:rPr lang="en-US" dirty="0"/>
              <a:t>for ICU admission </a:t>
            </a:r>
          </a:p>
        </p:txBody>
      </p:sp>
    </p:spTree>
    <p:extLst>
      <p:ext uri="{BB962C8B-B14F-4D97-AF65-F5344CB8AC3E}">
        <p14:creationId xmlns:p14="http://schemas.microsoft.com/office/powerpoint/2010/main" val="412950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81497" y="303866"/>
            <a:ext cx="9731829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Diagnostic </a:t>
            </a:r>
            <a:r>
              <a:rPr lang="en-US" sz="2800" dirty="0" smtClean="0">
                <a:solidFill>
                  <a:srgbClr val="FF0000"/>
                </a:solidFill>
              </a:rPr>
              <a:t>Testing</a:t>
            </a:r>
          </a:p>
          <a:p>
            <a:endParaRPr lang="en-US" dirty="0" smtClean="0"/>
          </a:p>
          <a:p>
            <a:r>
              <a:rPr lang="en-US" sz="2000" dirty="0" smtClean="0">
                <a:solidFill>
                  <a:srgbClr val="00B050"/>
                </a:solidFill>
              </a:rPr>
              <a:t>According </a:t>
            </a:r>
            <a:r>
              <a:rPr lang="en-US" sz="2000" dirty="0">
                <a:solidFill>
                  <a:srgbClr val="00B050"/>
                </a:solidFill>
              </a:rPr>
              <a:t>to the American Thoracic Society/Infectious Diseases Society</a:t>
            </a:r>
          </a:p>
          <a:p>
            <a:r>
              <a:rPr lang="en-US" sz="2000" dirty="0">
                <a:solidFill>
                  <a:srgbClr val="00B050"/>
                </a:solidFill>
              </a:rPr>
              <a:t>of America (ATS/IDSA) guidelines for the management of adults with CAP,</a:t>
            </a:r>
          </a:p>
          <a:p>
            <a:r>
              <a:rPr lang="en-US" sz="2000" dirty="0">
                <a:solidFill>
                  <a:srgbClr val="00B050"/>
                </a:solidFill>
              </a:rPr>
              <a:t>all patients with suspected CAP should have a chest radiograph </a:t>
            </a:r>
            <a:endParaRPr lang="en-US" sz="2000" dirty="0" smtClean="0">
              <a:solidFill>
                <a:srgbClr val="00B050"/>
              </a:solidFill>
            </a:endParaRPr>
          </a:p>
          <a:p>
            <a:endParaRPr lang="en-US" dirty="0" smtClean="0"/>
          </a:p>
          <a:p>
            <a:r>
              <a:rPr lang="en-US" sz="2000" dirty="0" smtClean="0">
                <a:solidFill>
                  <a:srgbClr val="00B0F0"/>
                </a:solidFill>
              </a:rPr>
              <a:t>All admitted patients </a:t>
            </a:r>
            <a:r>
              <a:rPr lang="en-US" sz="2000" dirty="0">
                <a:solidFill>
                  <a:srgbClr val="00B0F0"/>
                </a:solidFill>
              </a:rPr>
              <a:t>should also have an assessment of gas exchange (oximetry or arterial blood</a:t>
            </a:r>
          </a:p>
          <a:p>
            <a:r>
              <a:rPr lang="en-US" sz="2000" dirty="0">
                <a:solidFill>
                  <a:srgbClr val="00B0F0"/>
                </a:solidFill>
              </a:rPr>
              <a:t>gas), routine blood chemistry, and blood counts</a:t>
            </a:r>
            <a:r>
              <a:rPr lang="en-US" sz="2000" dirty="0" smtClean="0">
                <a:solidFill>
                  <a:srgbClr val="00B0F0"/>
                </a:solidFill>
              </a:rPr>
              <a:t>.</a:t>
            </a:r>
          </a:p>
          <a:p>
            <a:endParaRPr lang="en-US" dirty="0"/>
          </a:p>
          <a:p>
            <a:r>
              <a:rPr lang="en-US" sz="2000" dirty="0" smtClean="0">
                <a:solidFill>
                  <a:srgbClr val="00B050"/>
                </a:solidFill>
              </a:rPr>
              <a:t>Blood </a:t>
            </a:r>
            <a:r>
              <a:rPr lang="en-US" sz="2000" dirty="0">
                <a:solidFill>
                  <a:srgbClr val="00B050"/>
                </a:solidFill>
              </a:rPr>
              <a:t>cultures </a:t>
            </a:r>
            <a:r>
              <a:rPr lang="en-US" sz="2000" dirty="0" smtClean="0">
                <a:solidFill>
                  <a:srgbClr val="00B050"/>
                </a:solidFill>
              </a:rPr>
              <a:t>are </a:t>
            </a:r>
            <a:r>
              <a:rPr lang="en-US" sz="2000" dirty="0">
                <a:solidFill>
                  <a:srgbClr val="00B050"/>
                </a:solidFill>
              </a:rPr>
              <a:t>only recommended in patients with severe illness, especially if there has</a:t>
            </a:r>
          </a:p>
          <a:p>
            <a:r>
              <a:rPr lang="en-US" sz="2000" dirty="0">
                <a:solidFill>
                  <a:srgbClr val="00B050"/>
                </a:solidFill>
              </a:rPr>
              <a:t>been no prior therapy with antibiotics. Two sets of blood cultures are recommended.</a:t>
            </a:r>
          </a:p>
          <a:p>
            <a:endParaRPr lang="en-US" dirty="0" smtClean="0"/>
          </a:p>
          <a:p>
            <a:r>
              <a:rPr lang="en-US" sz="2000" dirty="0" smtClean="0">
                <a:solidFill>
                  <a:srgbClr val="00B0F0"/>
                </a:solidFill>
              </a:rPr>
              <a:t>Sputum </a:t>
            </a:r>
            <a:r>
              <a:rPr lang="en-US" sz="2000" dirty="0">
                <a:solidFill>
                  <a:srgbClr val="00B0F0"/>
                </a:solidFill>
              </a:rPr>
              <a:t>culture and </a:t>
            </a:r>
            <a:r>
              <a:rPr lang="en-US" sz="2000" dirty="0" smtClean="0">
                <a:solidFill>
                  <a:srgbClr val="00B0F0"/>
                </a:solidFill>
              </a:rPr>
              <a:t>gram stain </a:t>
            </a:r>
            <a:r>
              <a:rPr lang="en-US" sz="2000" dirty="0">
                <a:solidFill>
                  <a:srgbClr val="00B0F0"/>
                </a:solidFill>
              </a:rPr>
              <a:t>should be obtained if a drug-resistant pathogen, or an</a:t>
            </a:r>
          </a:p>
          <a:p>
            <a:r>
              <a:rPr lang="en-US" sz="2000" dirty="0">
                <a:solidFill>
                  <a:srgbClr val="00B0F0"/>
                </a:solidFill>
              </a:rPr>
              <a:t>organism not covered by usual empiric antibiotic therapy is suspected. </a:t>
            </a:r>
            <a:endParaRPr lang="en-US" sz="2000" dirty="0" smtClean="0">
              <a:solidFill>
                <a:srgbClr val="00B0F0"/>
              </a:solidFill>
            </a:endParaRPr>
          </a:p>
          <a:p>
            <a:r>
              <a:rPr lang="en-US" sz="2000" dirty="0" smtClean="0">
                <a:solidFill>
                  <a:srgbClr val="00B0F0"/>
                </a:solidFill>
              </a:rPr>
              <a:t>Routine serologic </a:t>
            </a:r>
            <a:r>
              <a:rPr lang="en-US" sz="2000" dirty="0">
                <a:solidFill>
                  <a:srgbClr val="00B0F0"/>
                </a:solidFill>
              </a:rPr>
              <a:t>testing is not recommended for any population with CAP. </a:t>
            </a:r>
            <a:endParaRPr lang="en-US" sz="2000" dirty="0" smtClean="0">
              <a:solidFill>
                <a:srgbClr val="00B0F0"/>
              </a:solidFill>
            </a:endParaRPr>
          </a:p>
          <a:p>
            <a:endParaRPr lang="en-US" dirty="0" smtClean="0"/>
          </a:p>
          <a:p>
            <a:r>
              <a:rPr lang="en-US" sz="2000" dirty="0" smtClean="0">
                <a:solidFill>
                  <a:srgbClr val="00B050"/>
                </a:solidFill>
              </a:rPr>
              <a:t>For patients </a:t>
            </a:r>
            <a:r>
              <a:rPr lang="en-US" sz="2000" dirty="0">
                <a:solidFill>
                  <a:srgbClr val="00B050"/>
                </a:solidFill>
              </a:rPr>
              <a:t>with severe CAP, Legionella urinary antigen and pneumococcal urinary</a:t>
            </a:r>
          </a:p>
          <a:p>
            <a:r>
              <a:rPr lang="en-US" sz="2000" dirty="0">
                <a:solidFill>
                  <a:srgbClr val="00B050"/>
                </a:solidFill>
              </a:rPr>
              <a:t>antigen should be measured and aggressive efforts at establishing an etiologic diagnosis</a:t>
            </a:r>
          </a:p>
          <a:p>
            <a:r>
              <a:rPr lang="en-US" sz="2000" dirty="0">
                <a:solidFill>
                  <a:srgbClr val="00B050"/>
                </a:solidFill>
              </a:rPr>
              <a:t>should be made, including consideration of bronchoscopy.</a:t>
            </a:r>
          </a:p>
        </p:txBody>
      </p:sp>
    </p:spTree>
    <p:extLst>
      <p:ext uri="{BB962C8B-B14F-4D97-AF65-F5344CB8AC3E}">
        <p14:creationId xmlns:p14="http://schemas.microsoft.com/office/powerpoint/2010/main" val="117007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37808" y="590584"/>
            <a:ext cx="7981404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Therapy</a:t>
            </a:r>
            <a:endParaRPr lang="en-US" sz="2400" dirty="0" smtClean="0"/>
          </a:p>
          <a:p>
            <a:endParaRPr lang="en-US" dirty="0" smtClean="0"/>
          </a:p>
          <a:p>
            <a:pPr algn="ctr"/>
            <a:r>
              <a:rPr lang="en-US" sz="2400" dirty="0" smtClean="0">
                <a:solidFill>
                  <a:srgbClr val="00B050"/>
                </a:solidFill>
              </a:rPr>
              <a:t>Based </a:t>
            </a:r>
            <a:r>
              <a:rPr lang="en-US" sz="2400" dirty="0">
                <a:solidFill>
                  <a:srgbClr val="00B050"/>
                </a:solidFill>
              </a:rPr>
              <a:t>on the expected organisms in pregnant women with CAP, therapy</a:t>
            </a:r>
          </a:p>
          <a:p>
            <a:pPr algn="ctr"/>
            <a:r>
              <a:rPr lang="en-US" sz="2400" dirty="0">
                <a:solidFill>
                  <a:srgbClr val="00B050"/>
                </a:solidFill>
              </a:rPr>
              <a:t>should be directed at </a:t>
            </a:r>
            <a:r>
              <a:rPr lang="en-US" sz="2400" b="1" i="1" dirty="0">
                <a:solidFill>
                  <a:srgbClr val="00B0F0"/>
                </a:solidFill>
              </a:rPr>
              <a:t>Streptococcus </a:t>
            </a:r>
            <a:r>
              <a:rPr lang="en-US" sz="2400" b="1" i="1" dirty="0" err="1">
                <a:solidFill>
                  <a:srgbClr val="00B0F0"/>
                </a:solidFill>
              </a:rPr>
              <a:t>pneumoniae</a:t>
            </a:r>
            <a:r>
              <a:rPr lang="en-US" sz="2400" b="1" i="1" dirty="0">
                <a:solidFill>
                  <a:srgbClr val="00B0F0"/>
                </a:solidFill>
              </a:rPr>
              <a:t> </a:t>
            </a:r>
            <a:r>
              <a:rPr lang="en-US" sz="2400" dirty="0">
                <a:solidFill>
                  <a:srgbClr val="00B050"/>
                </a:solidFill>
              </a:rPr>
              <a:t>(including DRSP in patients with</a:t>
            </a:r>
          </a:p>
          <a:p>
            <a:pPr algn="ctr"/>
            <a:r>
              <a:rPr lang="en-US" sz="2400" dirty="0">
                <a:solidFill>
                  <a:srgbClr val="00B050"/>
                </a:solidFill>
              </a:rPr>
              <a:t>recent antibiotic therapy, underlying chronic heart or lung disease, and those with</a:t>
            </a:r>
          </a:p>
          <a:p>
            <a:pPr algn="ctr"/>
            <a:r>
              <a:rPr lang="en-US" sz="2400" dirty="0">
                <a:solidFill>
                  <a:srgbClr val="00B050"/>
                </a:solidFill>
              </a:rPr>
              <a:t>exposure to a child in daycare</a:t>
            </a:r>
            <a:r>
              <a:rPr lang="en-US" sz="2400" dirty="0">
                <a:solidFill>
                  <a:srgbClr val="00B0F0"/>
                </a:solidFill>
              </a:rPr>
              <a:t>), </a:t>
            </a:r>
            <a:r>
              <a:rPr lang="en-US" sz="2400" b="1" i="1" u="sng" dirty="0">
                <a:solidFill>
                  <a:srgbClr val="00B0F0"/>
                </a:solidFill>
              </a:rPr>
              <a:t>H. </a:t>
            </a:r>
            <a:r>
              <a:rPr lang="en-US" sz="2400" b="1" i="1" u="sng" dirty="0" err="1">
                <a:solidFill>
                  <a:srgbClr val="00B0F0"/>
                </a:solidFill>
              </a:rPr>
              <a:t>influenzae</a:t>
            </a:r>
            <a:r>
              <a:rPr lang="en-US" sz="2400" b="1" i="1" u="sng" dirty="0">
                <a:solidFill>
                  <a:srgbClr val="00B0F0"/>
                </a:solidFill>
              </a:rPr>
              <a:t> </a:t>
            </a:r>
            <a:r>
              <a:rPr lang="en-US" sz="2400" dirty="0">
                <a:solidFill>
                  <a:srgbClr val="00B050"/>
                </a:solidFill>
              </a:rPr>
              <a:t>(especially in cigarette smokers), and the</a:t>
            </a:r>
          </a:p>
          <a:p>
            <a:pPr algn="ctr"/>
            <a:r>
              <a:rPr lang="en-US" sz="2400" dirty="0">
                <a:solidFill>
                  <a:srgbClr val="00B050"/>
                </a:solidFill>
              </a:rPr>
              <a:t>‘‘atypical’’ pathogens such as 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2400" b="1" i="1" u="sng" dirty="0" err="1" smtClean="0">
                <a:solidFill>
                  <a:srgbClr val="00B0F0"/>
                </a:solidFill>
              </a:rPr>
              <a:t>Chlamydophila</a:t>
            </a:r>
            <a:r>
              <a:rPr lang="en-US" sz="2400" b="1" i="1" u="sng" dirty="0" smtClean="0">
                <a:solidFill>
                  <a:srgbClr val="00B0F0"/>
                </a:solidFill>
              </a:rPr>
              <a:t>   </a:t>
            </a:r>
            <a:r>
              <a:rPr lang="en-US" sz="2400" b="1" i="1" u="sng" dirty="0" err="1" smtClean="0">
                <a:solidFill>
                  <a:srgbClr val="00B0F0"/>
                </a:solidFill>
              </a:rPr>
              <a:t>pneumoniae</a:t>
            </a:r>
            <a:r>
              <a:rPr lang="en-US" sz="2400" dirty="0">
                <a:solidFill>
                  <a:srgbClr val="00B050"/>
                </a:solidFill>
              </a:rPr>
              <a:t>, </a:t>
            </a:r>
            <a:r>
              <a:rPr lang="en-US" sz="2400" b="1" i="1" u="sng" dirty="0">
                <a:solidFill>
                  <a:srgbClr val="00B0F0"/>
                </a:solidFill>
              </a:rPr>
              <a:t>Mycoplasma </a:t>
            </a:r>
            <a:r>
              <a:rPr lang="en-US" sz="2400" b="1" i="1" u="sng" dirty="0" err="1">
                <a:solidFill>
                  <a:srgbClr val="00B0F0"/>
                </a:solidFill>
              </a:rPr>
              <a:t>pneumoniae</a:t>
            </a:r>
            <a:r>
              <a:rPr lang="en-US" sz="2400" dirty="0" smtClean="0">
                <a:solidFill>
                  <a:srgbClr val="00B050"/>
                </a:solidFill>
              </a:rPr>
              <a:t>,  </a:t>
            </a:r>
            <a:r>
              <a:rPr lang="en-US" sz="2400" dirty="0">
                <a:solidFill>
                  <a:srgbClr val="00B050"/>
                </a:solidFill>
              </a:rPr>
              <a:t>Pneumonia in the Pregnant Patient </a:t>
            </a:r>
            <a:r>
              <a:rPr lang="en-US" sz="2400" dirty="0" smtClean="0">
                <a:solidFill>
                  <a:srgbClr val="00B050"/>
                </a:solidFill>
              </a:rPr>
              <a:t> and </a:t>
            </a:r>
            <a:r>
              <a:rPr lang="en-US" sz="2400" b="1" i="1" u="sng" dirty="0">
                <a:solidFill>
                  <a:srgbClr val="00B0F0"/>
                </a:solidFill>
              </a:rPr>
              <a:t>Legionella </a:t>
            </a:r>
            <a:r>
              <a:rPr lang="en-US" sz="2400" b="1" i="1" u="sng" dirty="0" err="1">
                <a:solidFill>
                  <a:srgbClr val="00B0F0"/>
                </a:solidFill>
              </a:rPr>
              <a:t>pneumophila</a:t>
            </a:r>
            <a:r>
              <a:rPr lang="en-US" sz="2400" b="1" i="1" u="sng" dirty="0">
                <a:solidFill>
                  <a:srgbClr val="00B0F0"/>
                </a:solidFill>
              </a:rPr>
              <a:t> </a:t>
            </a:r>
            <a:r>
              <a:rPr lang="en-US" sz="2400" dirty="0">
                <a:solidFill>
                  <a:srgbClr val="00B050"/>
                </a:solidFill>
              </a:rPr>
              <a:t>(the latter in the setting of severe CAP</a:t>
            </a:r>
            <a:r>
              <a:rPr lang="en-US" sz="2400" dirty="0" smtClean="0">
                <a:solidFill>
                  <a:srgbClr val="00B050"/>
                </a:solidFill>
              </a:rPr>
              <a:t>)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24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11680" y="253961"/>
            <a:ext cx="9575075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In choosing </a:t>
            </a:r>
            <a:r>
              <a:rPr lang="en-US" sz="2400" dirty="0" smtClean="0">
                <a:solidFill>
                  <a:srgbClr val="FF0000"/>
                </a:solidFill>
              </a:rPr>
              <a:t>an antibiotic </a:t>
            </a:r>
            <a:r>
              <a:rPr lang="en-US" sz="2400" dirty="0">
                <a:solidFill>
                  <a:srgbClr val="FF0000"/>
                </a:solidFill>
              </a:rPr>
              <a:t>for bacterial pneumonia, the safety of the agent in pregnancy must </a:t>
            </a:r>
            <a:r>
              <a:rPr lang="en-US" sz="2400" dirty="0" smtClean="0">
                <a:solidFill>
                  <a:srgbClr val="FF0000"/>
                </a:solidFill>
              </a:rPr>
              <a:t>be considered</a:t>
            </a:r>
            <a:r>
              <a:rPr lang="en-US" sz="2400" dirty="0">
                <a:solidFill>
                  <a:srgbClr val="FF0000"/>
                </a:solidFill>
              </a:rPr>
              <a:t>, along with its </a:t>
            </a:r>
            <a:r>
              <a:rPr lang="en-US" sz="2400" dirty="0" smtClean="0">
                <a:solidFill>
                  <a:srgbClr val="FF0000"/>
                </a:solidFill>
              </a:rPr>
              <a:t>efficacy</a:t>
            </a:r>
            <a:endParaRPr lang="en-US" dirty="0" smtClean="0"/>
          </a:p>
          <a:p>
            <a:r>
              <a:rPr lang="en-US" dirty="0" smtClean="0"/>
              <a:t> </a:t>
            </a:r>
            <a:endParaRPr lang="en-US" sz="2000" dirty="0" smtClean="0"/>
          </a:p>
          <a:p>
            <a:r>
              <a:rPr lang="en-US" sz="2400" dirty="0" err="1" smtClean="0">
                <a:solidFill>
                  <a:srgbClr val="00B0F0"/>
                </a:solidFill>
              </a:rPr>
              <a:t>Pencillins</a:t>
            </a:r>
            <a:r>
              <a:rPr lang="en-US" sz="2400" dirty="0">
                <a:solidFill>
                  <a:srgbClr val="00B0F0"/>
                </a:solidFill>
              </a:rPr>
              <a:t>, </a:t>
            </a:r>
            <a:r>
              <a:rPr lang="en-US" sz="2400" dirty="0" err="1">
                <a:solidFill>
                  <a:srgbClr val="00B0F0"/>
                </a:solidFill>
              </a:rPr>
              <a:t>cephalosporins</a:t>
            </a:r>
            <a:r>
              <a:rPr lang="en-US" sz="2400" dirty="0">
                <a:solidFill>
                  <a:srgbClr val="00B0F0"/>
                </a:solidFill>
              </a:rPr>
              <a:t>, and erythromycin </a:t>
            </a:r>
            <a:r>
              <a:rPr lang="en-US" sz="2000" dirty="0">
                <a:solidFill>
                  <a:srgbClr val="00B050"/>
                </a:solidFill>
              </a:rPr>
              <a:t>are</a:t>
            </a:r>
          </a:p>
          <a:p>
            <a:r>
              <a:rPr lang="en-US" sz="2000" dirty="0">
                <a:solidFill>
                  <a:srgbClr val="00B050"/>
                </a:solidFill>
              </a:rPr>
              <a:t>all safe and potentially effective antimicrobials </a:t>
            </a:r>
            <a:r>
              <a:rPr lang="en-US" sz="2000" dirty="0" smtClean="0">
                <a:solidFill>
                  <a:srgbClr val="00B050"/>
                </a:solidFill>
              </a:rPr>
              <a:t>for CAP </a:t>
            </a:r>
            <a:endParaRPr lang="en-US" sz="2000" dirty="0">
              <a:solidFill>
                <a:srgbClr val="00B050"/>
              </a:solidFill>
            </a:endParaRPr>
          </a:p>
          <a:p>
            <a:endParaRPr lang="en-US" sz="2000" dirty="0" smtClean="0">
              <a:solidFill>
                <a:srgbClr val="00B050"/>
              </a:solidFill>
            </a:endParaRPr>
          </a:p>
          <a:p>
            <a:r>
              <a:rPr lang="en-US" sz="2400" dirty="0" smtClean="0">
                <a:solidFill>
                  <a:srgbClr val="00B0F0"/>
                </a:solidFill>
              </a:rPr>
              <a:t>Clindamycin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>
                <a:solidFill>
                  <a:srgbClr val="00B050"/>
                </a:solidFill>
              </a:rPr>
              <a:t>is </a:t>
            </a:r>
            <a:r>
              <a:rPr lang="en-US" sz="2000" dirty="0" smtClean="0">
                <a:solidFill>
                  <a:srgbClr val="00B050"/>
                </a:solidFill>
              </a:rPr>
              <a:t>probably also </a:t>
            </a:r>
            <a:r>
              <a:rPr lang="en-US" sz="2000" dirty="0">
                <a:solidFill>
                  <a:srgbClr val="00B050"/>
                </a:solidFill>
              </a:rPr>
              <a:t>safe, but there is limited clinical experience with this agent </a:t>
            </a:r>
            <a:endParaRPr lang="en-US" sz="2000" dirty="0" smtClean="0">
              <a:solidFill>
                <a:srgbClr val="00B050"/>
              </a:solidFill>
            </a:endParaRPr>
          </a:p>
          <a:p>
            <a:endParaRPr lang="en-US" dirty="0"/>
          </a:p>
          <a:p>
            <a:r>
              <a:rPr lang="en-US" sz="2400" dirty="0" smtClean="0">
                <a:solidFill>
                  <a:srgbClr val="00B0F0"/>
                </a:solidFill>
              </a:rPr>
              <a:t>Aminoglycosides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>
                <a:solidFill>
                  <a:srgbClr val="00B050"/>
                </a:solidFill>
              </a:rPr>
              <a:t>should be used only if there is a strong clinical indication of serious</a:t>
            </a:r>
          </a:p>
          <a:p>
            <a:r>
              <a:rPr lang="en-US" sz="2000" dirty="0">
                <a:solidFill>
                  <a:srgbClr val="00B050"/>
                </a:solidFill>
              </a:rPr>
              <a:t>gram-negative infection, as there is potential risk of ototoxicity to the fetus</a:t>
            </a:r>
            <a:r>
              <a:rPr lang="en-US" sz="2000" dirty="0" smtClean="0">
                <a:solidFill>
                  <a:srgbClr val="00B050"/>
                </a:solidFill>
              </a:rPr>
              <a:t>.</a:t>
            </a:r>
          </a:p>
          <a:p>
            <a:endParaRPr lang="en-US" sz="2000" dirty="0">
              <a:solidFill>
                <a:srgbClr val="00B050"/>
              </a:solidFill>
            </a:endParaRPr>
          </a:p>
          <a:p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smtClean="0">
                <a:solidFill>
                  <a:srgbClr val="00B0F0"/>
                </a:solidFill>
              </a:rPr>
              <a:t>Vancomycin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2000" dirty="0" smtClean="0">
                <a:solidFill>
                  <a:srgbClr val="00B050"/>
                </a:solidFill>
              </a:rPr>
              <a:t>poses </a:t>
            </a:r>
            <a:r>
              <a:rPr lang="en-US" sz="2000" dirty="0">
                <a:solidFill>
                  <a:srgbClr val="00B050"/>
                </a:solidFill>
              </a:rPr>
              <a:t>a risk to the fetus of fetal nephrotoxicity and ototoxicity and similarly</a:t>
            </a:r>
          </a:p>
          <a:p>
            <a:r>
              <a:rPr lang="en-US" sz="2000" dirty="0">
                <a:solidFill>
                  <a:srgbClr val="00B050"/>
                </a:solidFill>
              </a:rPr>
              <a:t>should only be used if absolutely necessary</a:t>
            </a:r>
            <a:r>
              <a:rPr lang="en-US" sz="2000" dirty="0" smtClean="0">
                <a:solidFill>
                  <a:srgbClr val="00B050"/>
                </a:solidFill>
              </a:rPr>
              <a:t>.</a:t>
            </a:r>
          </a:p>
          <a:p>
            <a:endParaRPr lang="en-US" sz="2000" dirty="0">
              <a:solidFill>
                <a:srgbClr val="00B050"/>
              </a:solidFill>
            </a:endParaRPr>
          </a:p>
          <a:p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400" dirty="0">
                <a:solidFill>
                  <a:srgbClr val="00B0F0"/>
                </a:solidFill>
              </a:rPr>
              <a:t>Linezolid </a:t>
            </a:r>
            <a:r>
              <a:rPr lang="en-US" sz="2000" dirty="0">
                <a:solidFill>
                  <a:srgbClr val="00B050"/>
                </a:solidFill>
              </a:rPr>
              <a:t>is categorized as </a:t>
            </a:r>
            <a:r>
              <a:rPr lang="en-US" sz="2000" dirty="0" smtClean="0">
                <a:solidFill>
                  <a:srgbClr val="00B050"/>
                </a:solidFill>
              </a:rPr>
              <a:t>pregnancy Category </a:t>
            </a:r>
            <a:r>
              <a:rPr lang="en-US" sz="2000" dirty="0">
                <a:solidFill>
                  <a:srgbClr val="00B050"/>
                </a:solidFill>
              </a:rPr>
              <a:t>C, and there is limited experience in </a:t>
            </a:r>
            <a:r>
              <a:rPr lang="en-US" sz="2000" dirty="0" smtClean="0">
                <a:solidFill>
                  <a:srgbClr val="00B050"/>
                </a:solidFill>
              </a:rPr>
              <a:t>pregnancy, but </a:t>
            </a:r>
            <a:r>
              <a:rPr lang="en-US" sz="2000" dirty="0">
                <a:solidFill>
                  <a:srgbClr val="00B050"/>
                </a:solidFill>
              </a:rPr>
              <a:t>it is a protein </a:t>
            </a:r>
            <a:r>
              <a:rPr lang="en-US" sz="2000" dirty="0" smtClean="0">
                <a:solidFill>
                  <a:srgbClr val="00B050"/>
                </a:solidFill>
              </a:rPr>
              <a:t>synthesis inhibitor</a:t>
            </a:r>
            <a:r>
              <a:rPr lang="en-US" sz="2000" dirty="0">
                <a:solidFill>
                  <a:srgbClr val="00B050"/>
                </a:solidFill>
              </a:rPr>
              <a:t>, so it should also be avoided unless no other alternative therapy is available</a:t>
            </a:r>
            <a:r>
              <a:rPr lang="en-US" sz="2000" dirty="0" smtClean="0">
                <a:solidFill>
                  <a:srgbClr val="00B050"/>
                </a:solidFill>
              </a:rPr>
              <a:t>.</a:t>
            </a:r>
            <a:endParaRPr lang="en-US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20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64377" y="612845"/>
            <a:ext cx="8908869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B0F0"/>
                </a:solidFill>
              </a:rPr>
              <a:t>The </a:t>
            </a:r>
            <a:r>
              <a:rPr lang="en-US" sz="2400" dirty="0" smtClean="0">
                <a:solidFill>
                  <a:srgbClr val="00B0F0"/>
                </a:solidFill>
              </a:rPr>
              <a:t>fluoroquinolones </a:t>
            </a:r>
            <a:r>
              <a:rPr lang="en-US" sz="2000" dirty="0">
                <a:solidFill>
                  <a:srgbClr val="00B050"/>
                </a:solidFill>
              </a:rPr>
              <a:t>are commonly used to treat CAP in non-pregnant patients, but should not </a:t>
            </a:r>
            <a:r>
              <a:rPr lang="en-US" sz="2000" dirty="0" smtClean="0">
                <a:solidFill>
                  <a:srgbClr val="00B050"/>
                </a:solidFill>
              </a:rPr>
              <a:t>be used </a:t>
            </a:r>
            <a:r>
              <a:rPr lang="en-US" sz="2000" dirty="0">
                <a:solidFill>
                  <a:srgbClr val="00B050"/>
                </a:solidFill>
              </a:rPr>
              <a:t>during pregnancy. They pose a theoretic risk of </a:t>
            </a:r>
            <a:r>
              <a:rPr lang="en-US" sz="2000" dirty="0" err="1">
                <a:solidFill>
                  <a:srgbClr val="00B050"/>
                </a:solidFill>
              </a:rPr>
              <a:t>arthropathy</a:t>
            </a:r>
            <a:r>
              <a:rPr lang="en-US" sz="2000" dirty="0">
                <a:solidFill>
                  <a:srgbClr val="00B050"/>
                </a:solidFill>
              </a:rPr>
              <a:t>, malformations, </a:t>
            </a:r>
            <a:r>
              <a:rPr lang="en-US" sz="2000" dirty="0" smtClean="0">
                <a:solidFill>
                  <a:srgbClr val="00B050"/>
                </a:solidFill>
              </a:rPr>
              <a:t>and can </a:t>
            </a:r>
            <a:r>
              <a:rPr lang="en-US" sz="2000" dirty="0">
                <a:solidFill>
                  <a:srgbClr val="00B050"/>
                </a:solidFill>
              </a:rPr>
              <a:t>be both mutagens and carcinogens, although sporadic reports of safe use </a:t>
            </a:r>
            <a:r>
              <a:rPr lang="en-US" sz="2000" dirty="0" smtClean="0">
                <a:solidFill>
                  <a:srgbClr val="00B050"/>
                </a:solidFill>
              </a:rPr>
              <a:t>in pregnancy </a:t>
            </a:r>
            <a:r>
              <a:rPr lang="en-US" sz="2000" dirty="0">
                <a:solidFill>
                  <a:srgbClr val="00B050"/>
                </a:solidFill>
              </a:rPr>
              <a:t>have appeared, suggesting that they can be used if absolutely necessary</a:t>
            </a:r>
          </a:p>
          <a:p>
            <a:endParaRPr lang="en-US" sz="2000" dirty="0">
              <a:solidFill>
                <a:srgbClr val="00B050"/>
              </a:solidFill>
            </a:endParaRPr>
          </a:p>
          <a:p>
            <a:r>
              <a:rPr lang="en-US" sz="2400" dirty="0" err="1">
                <a:solidFill>
                  <a:srgbClr val="00B0F0"/>
                </a:solidFill>
              </a:rPr>
              <a:t>T</a:t>
            </a:r>
            <a:r>
              <a:rPr lang="en-US" sz="2400" dirty="0" err="1" smtClean="0">
                <a:solidFill>
                  <a:srgbClr val="00B0F0"/>
                </a:solidFill>
              </a:rPr>
              <a:t>etracyclines</a:t>
            </a:r>
            <a:r>
              <a:rPr lang="en-US" sz="2000" dirty="0" smtClean="0">
                <a:solidFill>
                  <a:srgbClr val="00B050"/>
                </a:solidFill>
              </a:rPr>
              <a:t>  the </a:t>
            </a:r>
            <a:r>
              <a:rPr lang="en-US" sz="2000" dirty="0">
                <a:solidFill>
                  <a:srgbClr val="00B050"/>
                </a:solidFill>
              </a:rPr>
              <a:t>mother is </a:t>
            </a:r>
            <a:r>
              <a:rPr lang="en-US" sz="2000" dirty="0" smtClean="0">
                <a:solidFill>
                  <a:srgbClr val="00B050"/>
                </a:solidFill>
              </a:rPr>
              <a:t>at risk </a:t>
            </a:r>
            <a:r>
              <a:rPr lang="en-US" sz="2000" dirty="0">
                <a:solidFill>
                  <a:srgbClr val="00B050"/>
                </a:solidFill>
              </a:rPr>
              <a:t>for fulminant hepatitis and these agents can stain and deform fetal teeth and cause</a:t>
            </a:r>
          </a:p>
          <a:p>
            <a:r>
              <a:rPr lang="en-US" sz="2000" dirty="0">
                <a:solidFill>
                  <a:srgbClr val="00B050"/>
                </a:solidFill>
              </a:rPr>
              <a:t>bony </a:t>
            </a:r>
            <a:r>
              <a:rPr lang="en-US" sz="2000" dirty="0" smtClean="0">
                <a:solidFill>
                  <a:srgbClr val="00B050"/>
                </a:solidFill>
              </a:rPr>
              <a:t>deformities</a:t>
            </a:r>
            <a:endParaRPr lang="en-US" sz="2000" dirty="0">
              <a:solidFill>
                <a:srgbClr val="00B050"/>
              </a:solidFill>
            </a:endParaRPr>
          </a:p>
          <a:p>
            <a:endParaRPr lang="en-US" sz="2000" dirty="0" smtClean="0">
              <a:solidFill>
                <a:srgbClr val="00B0F0"/>
              </a:solidFill>
            </a:endParaRPr>
          </a:p>
          <a:p>
            <a:r>
              <a:rPr lang="en-US" sz="2000" dirty="0" smtClean="0">
                <a:solidFill>
                  <a:srgbClr val="00B0F0"/>
                </a:solidFill>
              </a:rPr>
              <a:t> </a:t>
            </a:r>
            <a:r>
              <a:rPr lang="en-US" sz="2400" dirty="0">
                <a:solidFill>
                  <a:srgbClr val="00B0F0"/>
                </a:solidFill>
              </a:rPr>
              <a:t>chloramphenicol</a:t>
            </a:r>
            <a:r>
              <a:rPr lang="en-US" sz="2000" dirty="0">
                <a:solidFill>
                  <a:srgbClr val="00B0F0"/>
                </a:solidFill>
              </a:rPr>
              <a:t> </a:t>
            </a:r>
            <a:r>
              <a:rPr lang="en-US" sz="2000" dirty="0" smtClean="0">
                <a:solidFill>
                  <a:srgbClr val="00B050"/>
                </a:solidFill>
              </a:rPr>
              <a:t> can </a:t>
            </a:r>
            <a:r>
              <a:rPr lang="en-US" sz="2000" dirty="0">
                <a:solidFill>
                  <a:srgbClr val="00B050"/>
                </a:solidFill>
              </a:rPr>
              <a:t>cause </a:t>
            </a:r>
            <a:r>
              <a:rPr lang="en-US" sz="2000" dirty="0" err="1">
                <a:solidFill>
                  <a:srgbClr val="00B050"/>
                </a:solidFill>
              </a:rPr>
              <a:t>bonemarrow</a:t>
            </a:r>
            <a:r>
              <a:rPr lang="en-US" sz="2000" dirty="0">
                <a:solidFill>
                  <a:srgbClr val="00B050"/>
                </a:solidFill>
              </a:rPr>
              <a:t> suppression in fetus, and</a:t>
            </a:r>
          </a:p>
          <a:p>
            <a:r>
              <a:rPr lang="en-US" sz="2000" dirty="0">
                <a:solidFill>
                  <a:srgbClr val="00B050"/>
                </a:solidFill>
              </a:rPr>
              <a:t>if given near term can cause ‘‘gray baby syndrome’’ with gray </a:t>
            </a:r>
            <a:r>
              <a:rPr lang="en-US" sz="2000" dirty="0" err="1">
                <a:solidFill>
                  <a:srgbClr val="00B050"/>
                </a:solidFill>
              </a:rPr>
              <a:t>facies</a:t>
            </a:r>
            <a:r>
              <a:rPr lang="en-US" sz="2000" dirty="0">
                <a:solidFill>
                  <a:srgbClr val="00B050"/>
                </a:solidFill>
              </a:rPr>
              <a:t>, flaccidity, and</a:t>
            </a:r>
          </a:p>
          <a:p>
            <a:r>
              <a:rPr lang="en-US" sz="2000" dirty="0">
                <a:solidFill>
                  <a:srgbClr val="00B050"/>
                </a:solidFill>
              </a:rPr>
              <a:t>cardiovascular </a:t>
            </a:r>
            <a:r>
              <a:rPr lang="en-US" sz="2000" dirty="0" smtClean="0">
                <a:solidFill>
                  <a:srgbClr val="00B050"/>
                </a:solidFill>
              </a:rPr>
              <a:t>collapse </a:t>
            </a:r>
          </a:p>
          <a:p>
            <a:endParaRPr lang="en-US" sz="2000" dirty="0">
              <a:solidFill>
                <a:srgbClr val="00B050"/>
              </a:solidFill>
            </a:endParaRPr>
          </a:p>
          <a:p>
            <a:r>
              <a:rPr lang="en-US" sz="2400" dirty="0" smtClean="0">
                <a:solidFill>
                  <a:srgbClr val="00B0F0"/>
                </a:solidFill>
              </a:rPr>
              <a:t>sulfa </a:t>
            </a:r>
            <a:r>
              <a:rPr lang="en-US" sz="2400" dirty="0">
                <a:solidFill>
                  <a:srgbClr val="00B0F0"/>
                </a:solidFill>
              </a:rPr>
              <a:t>compounds </a:t>
            </a:r>
            <a:r>
              <a:rPr lang="en-US" sz="2000" dirty="0" smtClean="0">
                <a:solidFill>
                  <a:srgbClr val="00B050"/>
                </a:solidFill>
              </a:rPr>
              <a:t>can </a:t>
            </a:r>
            <a:r>
              <a:rPr lang="en-US" sz="2000" dirty="0">
                <a:solidFill>
                  <a:srgbClr val="00B050"/>
                </a:solidFill>
              </a:rPr>
              <a:t>cause fetal kernicterus</a:t>
            </a:r>
          </a:p>
        </p:txBody>
      </p:sp>
    </p:spTree>
    <p:extLst>
      <p:ext uri="{BB962C8B-B14F-4D97-AF65-F5344CB8AC3E}">
        <p14:creationId xmlns:p14="http://schemas.microsoft.com/office/powerpoint/2010/main" val="412109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307" y="116786"/>
            <a:ext cx="9274629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</a:rPr>
              <a:t>Supportive </a:t>
            </a:r>
            <a:r>
              <a:rPr lang="en-US" sz="2400" b="1" i="1" dirty="0">
                <a:solidFill>
                  <a:srgbClr val="FF0000"/>
                </a:solidFill>
              </a:rPr>
              <a:t>therapy of the pregnant patient with pneumonia is no different </a:t>
            </a:r>
            <a:r>
              <a:rPr lang="en-US" sz="2400" b="1" i="1" dirty="0" smtClean="0">
                <a:solidFill>
                  <a:srgbClr val="FF0000"/>
                </a:solidFill>
              </a:rPr>
              <a:t>than in </a:t>
            </a:r>
            <a:r>
              <a:rPr lang="en-US" sz="2400" b="1" i="1" dirty="0">
                <a:solidFill>
                  <a:srgbClr val="FF0000"/>
                </a:solidFill>
              </a:rPr>
              <a:t>the non-gravid </a:t>
            </a:r>
            <a:r>
              <a:rPr lang="en-US" sz="2400" b="1" i="1" dirty="0" smtClean="0">
                <a:solidFill>
                  <a:srgbClr val="FF0000"/>
                </a:solidFill>
              </a:rPr>
              <a:t>state</a:t>
            </a:r>
          </a:p>
          <a:p>
            <a:r>
              <a:rPr lang="en-US" dirty="0" smtClean="0"/>
              <a:t> </a:t>
            </a:r>
          </a:p>
          <a:p>
            <a:r>
              <a:rPr lang="en-US" sz="2400" dirty="0" smtClean="0">
                <a:solidFill>
                  <a:srgbClr val="00B050"/>
                </a:solidFill>
              </a:rPr>
              <a:t>hydration</a:t>
            </a:r>
            <a:r>
              <a:rPr lang="en-US" sz="2400" dirty="0">
                <a:solidFill>
                  <a:srgbClr val="00B050"/>
                </a:solidFill>
              </a:rPr>
              <a:t>, antipyretic therapy, and supplemental oxygen</a:t>
            </a:r>
          </a:p>
          <a:p>
            <a:r>
              <a:rPr lang="en-US" sz="2400" dirty="0">
                <a:solidFill>
                  <a:srgbClr val="00B050"/>
                </a:solidFill>
              </a:rPr>
              <a:t>remain the key </a:t>
            </a:r>
            <a:r>
              <a:rPr lang="en-US" sz="2400" dirty="0" smtClean="0">
                <a:solidFill>
                  <a:srgbClr val="00B050"/>
                </a:solidFill>
              </a:rPr>
              <a:t>therapies</a:t>
            </a:r>
          </a:p>
          <a:p>
            <a:r>
              <a:rPr lang="en-US" sz="2400" dirty="0" smtClean="0">
                <a:solidFill>
                  <a:srgbClr val="00B0F0"/>
                </a:solidFill>
              </a:rPr>
              <a:t>The </a:t>
            </a:r>
            <a:r>
              <a:rPr lang="en-US" sz="2400" dirty="0">
                <a:solidFill>
                  <a:srgbClr val="00B0F0"/>
                </a:solidFill>
              </a:rPr>
              <a:t>goal of oxygen therapy </a:t>
            </a:r>
            <a:r>
              <a:rPr lang="en-US" sz="2000" dirty="0">
                <a:solidFill>
                  <a:srgbClr val="00B050"/>
                </a:solidFill>
              </a:rPr>
              <a:t>is to maintain the arterial</a:t>
            </a:r>
          </a:p>
          <a:p>
            <a:r>
              <a:rPr lang="en-US" sz="2000" dirty="0">
                <a:solidFill>
                  <a:srgbClr val="00B050"/>
                </a:solidFill>
              </a:rPr>
              <a:t>oxygen tension well above 70 mmHg, as hypoxemia is less well tolerated in the</a:t>
            </a:r>
          </a:p>
          <a:p>
            <a:r>
              <a:rPr lang="en-US" sz="2000" dirty="0">
                <a:solidFill>
                  <a:srgbClr val="00B050"/>
                </a:solidFill>
              </a:rPr>
              <a:t>pregnant </a:t>
            </a:r>
            <a:r>
              <a:rPr lang="en-US" sz="2000" dirty="0" smtClean="0">
                <a:solidFill>
                  <a:srgbClr val="00B050"/>
                </a:solidFill>
              </a:rPr>
              <a:t>female</a:t>
            </a:r>
            <a:endParaRPr lang="en-US" dirty="0">
              <a:solidFill>
                <a:srgbClr val="00B050"/>
              </a:solidFill>
            </a:endParaRPr>
          </a:p>
          <a:p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sz="2400" dirty="0" smtClean="0">
                <a:solidFill>
                  <a:srgbClr val="00B0F0"/>
                </a:solidFill>
              </a:rPr>
              <a:t>respiratory </a:t>
            </a:r>
            <a:r>
              <a:rPr lang="en-US" sz="2400" dirty="0">
                <a:solidFill>
                  <a:srgbClr val="00B0F0"/>
                </a:solidFill>
              </a:rPr>
              <a:t>alkalosis </a:t>
            </a:r>
            <a:r>
              <a:rPr lang="en-US" sz="2000" dirty="0">
                <a:solidFill>
                  <a:srgbClr val="00B050"/>
                </a:solidFill>
              </a:rPr>
              <a:t>leads to reduction in uterine</a:t>
            </a:r>
          </a:p>
          <a:p>
            <a:r>
              <a:rPr lang="en-US" sz="2000" dirty="0">
                <a:solidFill>
                  <a:srgbClr val="00B050"/>
                </a:solidFill>
              </a:rPr>
              <a:t>blood flow and thus work of breathing should be decreased whenever possible in</a:t>
            </a:r>
          </a:p>
          <a:p>
            <a:r>
              <a:rPr lang="en-US" sz="2000" dirty="0">
                <a:solidFill>
                  <a:srgbClr val="00B050"/>
                </a:solidFill>
              </a:rPr>
              <a:t>the pregnant pneumonia patient: adequate oxygenation is mandatory for </a:t>
            </a:r>
            <a:r>
              <a:rPr lang="en-US" sz="2000" dirty="0" smtClean="0">
                <a:solidFill>
                  <a:srgbClr val="00B050"/>
                </a:solidFill>
              </a:rPr>
              <a:t>that matter</a:t>
            </a:r>
          </a:p>
          <a:p>
            <a:r>
              <a:rPr lang="en-US" sz="2000" dirty="0" smtClean="0">
                <a:solidFill>
                  <a:srgbClr val="00B050"/>
                </a:solidFill>
              </a:rPr>
              <a:t> </a:t>
            </a:r>
          </a:p>
          <a:p>
            <a:r>
              <a:rPr lang="en-US" sz="2400" dirty="0" smtClean="0">
                <a:solidFill>
                  <a:srgbClr val="00B0F0"/>
                </a:solidFill>
              </a:rPr>
              <a:t>Respiratory </a:t>
            </a:r>
            <a:r>
              <a:rPr lang="en-US" sz="2400" dirty="0">
                <a:solidFill>
                  <a:srgbClr val="00B0F0"/>
                </a:solidFill>
              </a:rPr>
              <a:t>failure </a:t>
            </a:r>
            <a:r>
              <a:rPr lang="en-US" sz="2000" dirty="0">
                <a:solidFill>
                  <a:srgbClr val="00B050"/>
                </a:solidFill>
              </a:rPr>
              <a:t>mandating mechanical ventilation has occurred in</a:t>
            </a:r>
          </a:p>
          <a:p>
            <a:r>
              <a:rPr lang="en-US" sz="2000" dirty="0">
                <a:solidFill>
                  <a:srgbClr val="00B050"/>
                </a:solidFill>
              </a:rPr>
              <a:t>pregnancy and requires close monitoring of both the mother and the </a:t>
            </a:r>
            <a:r>
              <a:rPr lang="en-US" sz="2000" dirty="0" smtClean="0">
                <a:solidFill>
                  <a:srgbClr val="00B050"/>
                </a:solidFill>
              </a:rPr>
              <a:t>fetus</a:t>
            </a:r>
          </a:p>
          <a:p>
            <a:endParaRPr lang="en-US" sz="2000" dirty="0" smtClean="0">
              <a:solidFill>
                <a:srgbClr val="00B050"/>
              </a:solidFill>
            </a:endParaRPr>
          </a:p>
          <a:p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400" dirty="0" smtClean="0">
                <a:solidFill>
                  <a:srgbClr val="00B0F0"/>
                </a:solidFill>
              </a:rPr>
              <a:t>Preterm labor </a:t>
            </a:r>
            <a:r>
              <a:rPr lang="en-US" sz="2000" dirty="0">
                <a:solidFill>
                  <a:srgbClr val="00B050"/>
                </a:solidFill>
              </a:rPr>
              <a:t>is a well described complication of pneumonia and may also need to </a:t>
            </a:r>
            <a:r>
              <a:rPr lang="en-US" sz="2000" dirty="0" smtClean="0">
                <a:solidFill>
                  <a:srgbClr val="00B050"/>
                </a:solidFill>
              </a:rPr>
              <a:t>be treated </a:t>
            </a:r>
            <a:r>
              <a:rPr lang="en-US" sz="2000" dirty="0">
                <a:solidFill>
                  <a:srgbClr val="00B050"/>
                </a:solidFill>
              </a:rPr>
              <a:t>using </a:t>
            </a:r>
            <a:r>
              <a:rPr lang="en-US" sz="2000" dirty="0" err="1">
                <a:solidFill>
                  <a:srgbClr val="00B050"/>
                </a:solidFill>
              </a:rPr>
              <a:t>tocolytics</a:t>
            </a:r>
            <a:r>
              <a:rPr lang="en-US" sz="2000" dirty="0">
                <a:solidFill>
                  <a:srgbClr val="00B050"/>
                </a:solidFill>
              </a:rPr>
              <a:t> if the patient can tolerate them, although </a:t>
            </a:r>
            <a:r>
              <a:rPr lang="en-US" sz="2000" dirty="0" err="1">
                <a:solidFill>
                  <a:srgbClr val="00B050"/>
                </a:solidFill>
              </a:rPr>
              <a:t>tocolytics</a:t>
            </a:r>
            <a:r>
              <a:rPr lang="en-US" sz="2000" dirty="0">
                <a:solidFill>
                  <a:srgbClr val="00B050"/>
                </a:solidFill>
              </a:rPr>
              <a:t> have</a:t>
            </a:r>
          </a:p>
          <a:p>
            <a:r>
              <a:rPr lang="en-US" sz="2000" dirty="0">
                <a:solidFill>
                  <a:srgbClr val="00B050"/>
                </a:solidFill>
              </a:rPr>
              <a:t>been reported to cause maternal pulmonary </a:t>
            </a:r>
            <a:r>
              <a:rPr lang="en-US" sz="2000" dirty="0" smtClean="0">
                <a:solidFill>
                  <a:srgbClr val="00B050"/>
                </a:solidFill>
              </a:rPr>
              <a:t>edema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4494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91488" y="219555"/>
            <a:ext cx="362471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Risk Factors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76103" y="1022926"/>
            <a:ext cx="751114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N</a:t>
            </a:r>
            <a:r>
              <a:rPr lang="en-US" sz="2400" dirty="0" smtClean="0">
                <a:solidFill>
                  <a:schemeClr val="accent2"/>
                </a:solidFill>
              </a:rPr>
              <a:t>o </a:t>
            </a:r>
            <a:r>
              <a:rPr lang="en-US" sz="2400" dirty="0">
                <a:solidFill>
                  <a:schemeClr val="accent2"/>
                </a:solidFill>
              </a:rPr>
              <a:t>significant </a:t>
            </a:r>
            <a:r>
              <a:rPr lang="en-US" sz="2400" dirty="0" smtClean="0">
                <a:solidFill>
                  <a:schemeClr val="accent2"/>
                </a:solidFill>
              </a:rPr>
              <a:t>difference in </a:t>
            </a:r>
            <a:r>
              <a:rPr lang="en-US" sz="2400" dirty="0">
                <a:solidFill>
                  <a:schemeClr val="accent2"/>
                </a:solidFill>
              </a:rPr>
              <a:t>maternal age or parity between the women </a:t>
            </a:r>
            <a:r>
              <a:rPr lang="en-US" sz="2400" dirty="0" smtClean="0">
                <a:solidFill>
                  <a:schemeClr val="accent2"/>
                </a:solidFill>
              </a:rPr>
              <a:t>with pneumonia during pregnancy </a:t>
            </a:r>
            <a:r>
              <a:rPr lang="en-US" sz="2400" dirty="0">
                <a:solidFill>
                  <a:schemeClr val="accent2"/>
                </a:solidFill>
              </a:rPr>
              <a:t>and those who do </a:t>
            </a:r>
            <a:r>
              <a:rPr lang="en-US" sz="2400" dirty="0" smtClean="0">
                <a:solidFill>
                  <a:schemeClr val="accent2"/>
                </a:solidFill>
              </a:rPr>
              <a:t>not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Mean gestational age 24 -31 weeks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08354" y="3082709"/>
            <a:ext cx="11288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anemia</a:t>
            </a:r>
          </a:p>
        </p:txBody>
      </p:sp>
      <p:sp>
        <p:nvSpPr>
          <p:cNvPr id="5" name="Rectangle 4"/>
          <p:cNvSpPr/>
          <p:nvPr/>
        </p:nvSpPr>
        <p:spPr>
          <a:xfrm>
            <a:off x="1508354" y="2644170"/>
            <a:ext cx="26132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4"/>
                </a:solidFill>
              </a:rPr>
              <a:t>a history of asthma</a:t>
            </a:r>
          </a:p>
        </p:txBody>
      </p:sp>
      <p:sp>
        <p:nvSpPr>
          <p:cNvPr id="6" name="Rectangle 5"/>
          <p:cNvSpPr/>
          <p:nvPr/>
        </p:nvSpPr>
        <p:spPr>
          <a:xfrm>
            <a:off x="1508354" y="3982914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the use of a </a:t>
            </a:r>
            <a:r>
              <a:rPr lang="en-US" sz="2400" dirty="0" err="1">
                <a:solidFill>
                  <a:schemeClr val="accent2"/>
                </a:solidFill>
              </a:rPr>
              <a:t>tocolytic</a:t>
            </a:r>
            <a:r>
              <a:rPr lang="en-US" sz="2400" dirty="0">
                <a:solidFill>
                  <a:schemeClr val="accent2"/>
                </a:solidFill>
              </a:rPr>
              <a:t> agent to delay labor as a risk factor </a:t>
            </a:r>
            <a:r>
              <a:rPr lang="en-US" sz="2400" dirty="0" smtClean="0">
                <a:solidFill>
                  <a:schemeClr val="accent2"/>
                </a:solidFill>
              </a:rPr>
              <a:t>for development </a:t>
            </a:r>
            <a:r>
              <a:rPr lang="en-US" sz="2400" dirty="0">
                <a:solidFill>
                  <a:schemeClr val="accent2"/>
                </a:solidFill>
              </a:rPr>
              <a:t>of pneumonia</a:t>
            </a:r>
          </a:p>
        </p:txBody>
      </p:sp>
      <p:sp>
        <p:nvSpPr>
          <p:cNvPr id="7" name="Rectangle 6"/>
          <p:cNvSpPr/>
          <p:nvPr/>
        </p:nvSpPr>
        <p:spPr>
          <a:xfrm>
            <a:off x="1476103" y="4808409"/>
            <a:ext cx="36503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4"/>
                </a:solidFill>
              </a:rPr>
              <a:t>antepartum corticosteroids</a:t>
            </a:r>
          </a:p>
        </p:txBody>
      </p:sp>
      <p:sp>
        <p:nvSpPr>
          <p:cNvPr id="8" name="Rectangle 7"/>
          <p:cNvSpPr/>
          <p:nvPr/>
        </p:nvSpPr>
        <p:spPr>
          <a:xfrm>
            <a:off x="1476103" y="3469665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>
                <a:solidFill>
                  <a:schemeClr val="accent4"/>
                </a:solidFill>
              </a:rPr>
              <a:t>cigarette smoking </a:t>
            </a:r>
            <a:r>
              <a:rPr lang="en-US" sz="2400" dirty="0" smtClean="0">
                <a:solidFill>
                  <a:schemeClr val="accent4"/>
                </a:solidFill>
              </a:rPr>
              <a:t>and drug </a:t>
            </a:r>
            <a:r>
              <a:rPr lang="en-US" sz="2400" dirty="0">
                <a:solidFill>
                  <a:schemeClr val="accent4"/>
                </a:solidFill>
              </a:rPr>
              <a:t>abuse</a:t>
            </a:r>
          </a:p>
        </p:txBody>
      </p:sp>
    </p:spTree>
    <p:extLst>
      <p:ext uri="{BB962C8B-B14F-4D97-AF65-F5344CB8AC3E}">
        <p14:creationId xmlns:p14="http://schemas.microsoft.com/office/powerpoint/2010/main" val="407683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04307" y="354764"/>
            <a:ext cx="77288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Recommended empiric therapy of community-acquired pneumonia in pregnancy.</a:t>
            </a: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6446" y="1632857"/>
            <a:ext cx="7889965" cy="4733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33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66540" y="292128"/>
            <a:ext cx="43107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Viral Pneumonias: Influenza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46812" y="1802675"/>
            <a:ext cx="897418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B050"/>
                </a:solidFill>
              </a:rPr>
              <a:t>The influenza viruses are </a:t>
            </a:r>
            <a:r>
              <a:rPr lang="en-US" sz="2000" dirty="0" err="1">
                <a:solidFill>
                  <a:srgbClr val="00B050"/>
                </a:solidFill>
              </a:rPr>
              <a:t>myxoviruses</a:t>
            </a:r>
            <a:r>
              <a:rPr lang="en-US" sz="2000" dirty="0">
                <a:solidFill>
                  <a:srgbClr val="00B050"/>
                </a:solidFill>
              </a:rPr>
              <a:t> of three antigenically different types, A, B, C,</a:t>
            </a:r>
          </a:p>
          <a:p>
            <a:r>
              <a:rPr lang="en-US" sz="2000" dirty="0">
                <a:solidFill>
                  <a:srgbClr val="00B050"/>
                </a:solidFill>
              </a:rPr>
              <a:t>that can cause disease in humans, but most epidemics in humans are due to type A.</a:t>
            </a:r>
          </a:p>
          <a:p>
            <a:endParaRPr lang="en-US" sz="2000" dirty="0" smtClean="0">
              <a:solidFill>
                <a:srgbClr val="00B050"/>
              </a:solidFill>
            </a:endParaRPr>
          </a:p>
          <a:p>
            <a:r>
              <a:rPr lang="en-US" sz="2000" dirty="0" smtClean="0">
                <a:solidFill>
                  <a:srgbClr val="00B0F0"/>
                </a:solidFill>
              </a:rPr>
              <a:t>Pregnant </a:t>
            </a:r>
            <a:r>
              <a:rPr lang="en-US" sz="2000" dirty="0">
                <a:solidFill>
                  <a:srgbClr val="00B0F0"/>
                </a:solidFill>
              </a:rPr>
              <a:t>women are </a:t>
            </a:r>
            <a:r>
              <a:rPr lang="en-US" sz="2000" dirty="0" smtClean="0">
                <a:solidFill>
                  <a:srgbClr val="00B0F0"/>
                </a:solidFill>
              </a:rPr>
              <a:t>at increased </a:t>
            </a:r>
            <a:r>
              <a:rPr lang="en-US" sz="2000" dirty="0">
                <a:solidFill>
                  <a:srgbClr val="00B0F0"/>
                </a:solidFill>
              </a:rPr>
              <a:t>risk for both acquiring influenza, and for developing complications </a:t>
            </a:r>
            <a:r>
              <a:rPr lang="en-US" sz="2000" dirty="0" smtClean="0">
                <a:solidFill>
                  <a:srgbClr val="00B0F0"/>
                </a:solidFill>
              </a:rPr>
              <a:t>of infection influenza </a:t>
            </a:r>
            <a:r>
              <a:rPr lang="en-US" sz="2000" dirty="0">
                <a:solidFill>
                  <a:srgbClr val="00B0F0"/>
                </a:solidFill>
              </a:rPr>
              <a:t>in pregnancy </a:t>
            </a:r>
            <a:r>
              <a:rPr lang="en-US" sz="2000" dirty="0" smtClean="0">
                <a:solidFill>
                  <a:srgbClr val="00B0F0"/>
                </a:solidFill>
              </a:rPr>
              <a:t>is associated </a:t>
            </a:r>
            <a:r>
              <a:rPr lang="en-US" sz="2000" dirty="0">
                <a:solidFill>
                  <a:srgbClr val="00B0F0"/>
                </a:solidFill>
              </a:rPr>
              <a:t>with higher rate </a:t>
            </a:r>
            <a:r>
              <a:rPr lang="en-US" sz="2000" dirty="0" smtClean="0">
                <a:solidFill>
                  <a:srgbClr val="00B0F0"/>
                </a:solidFill>
              </a:rPr>
              <a:t>of morbidity </a:t>
            </a:r>
            <a:r>
              <a:rPr lang="en-US" sz="2000" dirty="0">
                <a:solidFill>
                  <a:srgbClr val="00B0F0"/>
                </a:solidFill>
              </a:rPr>
              <a:t>and mortality </a:t>
            </a:r>
            <a:endParaRPr lang="en-US" sz="2000" dirty="0" smtClean="0">
              <a:solidFill>
                <a:srgbClr val="00B0F0"/>
              </a:solidFill>
            </a:endParaRPr>
          </a:p>
          <a:p>
            <a:r>
              <a:rPr lang="en-US" sz="2000" dirty="0" smtClean="0">
                <a:solidFill>
                  <a:srgbClr val="00B050"/>
                </a:solidFill>
              </a:rPr>
              <a:t> </a:t>
            </a:r>
          </a:p>
          <a:p>
            <a:r>
              <a:rPr lang="en-US" sz="2000" dirty="0" smtClean="0">
                <a:solidFill>
                  <a:srgbClr val="00B050"/>
                </a:solidFill>
              </a:rPr>
              <a:t>The </a:t>
            </a:r>
            <a:r>
              <a:rPr lang="en-US" sz="2000" dirty="0">
                <a:solidFill>
                  <a:srgbClr val="00B050"/>
                </a:solidFill>
              </a:rPr>
              <a:t>mortality </a:t>
            </a:r>
            <a:r>
              <a:rPr lang="en-US" sz="2000" dirty="0" smtClean="0">
                <a:solidFill>
                  <a:srgbClr val="00B050"/>
                </a:solidFill>
              </a:rPr>
              <a:t>is highest </a:t>
            </a:r>
            <a:r>
              <a:rPr lang="en-US" sz="2000" dirty="0">
                <a:solidFill>
                  <a:srgbClr val="00B050"/>
                </a:solidFill>
              </a:rPr>
              <a:t>in the last three months of pregnancy,</a:t>
            </a:r>
          </a:p>
          <a:p>
            <a:r>
              <a:rPr lang="en-US" sz="2000" dirty="0">
                <a:solidFill>
                  <a:srgbClr val="00B050"/>
                </a:solidFill>
              </a:rPr>
              <a:t>and </a:t>
            </a:r>
            <a:r>
              <a:rPr lang="en-US" sz="2000" dirty="0" smtClean="0">
                <a:solidFill>
                  <a:srgbClr val="00B050"/>
                </a:solidFill>
              </a:rPr>
              <a:t>increases </a:t>
            </a:r>
            <a:r>
              <a:rPr lang="en-US" sz="2000" dirty="0">
                <a:solidFill>
                  <a:srgbClr val="00B050"/>
                </a:solidFill>
              </a:rPr>
              <a:t>if influenza </a:t>
            </a:r>
            <a:r>
              <a:rPr lang="en-US" sz="2000" dirty="0" smtClean="0">
                <a:solidFill>
                  <a:srgbClr val="00B050"/>
                </a:solidFill>
              </a:rPr>
              <a:t>is </a:t>
            </a:r>
            <a:r>
              <a:rPr lang="en-US" sz="2000" dirty="0">
                <a:solidFill>
                  <a:srgbClr val="00B050"/>
                </a:solidFill>
              </a:rPr>
              <a:t>complicated by pneumonia 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2939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46366" y="796962"/>
            <a:ext cx="9980023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The clinical presentation of influenza does not appear to be altered by pregnancy.</a:t>
            </a:r>
          </a:p>
          <a:p>
            <a:endParaRPr lang="en-US" sz="2400" dirty="0" smtClean="0">
              <a:solidFill>
                <a:srgbClr val="00B050"/>
              </a:solidFill>
            </a:endParaRPr>
          </a:p>
          <a:p>
            <a:r>
              <a:rPr lang="en-US" sz="2400" dirty="0" smtClean="0">
                <a:solidFill>
                  <a:srgbClr val="00B050"/>
                </a:solidFill>
              </a:rPr>
              <a:t>The </a:t>
            </a:r>
            <a:r>
              <a:rPr lang="en-US" sz="2400" dirty="0">
                <a:solidFill>
                  <a:srgbClr val="00B050"/>
                </a:solidFill>
              </a:rPr>
              <a:t>incubation period is one to four days, and symptoms include cough, fever,</a:t>
            </a:r>
          </a:p>
          <a:p>
            <a:r>
              <a:rPr lang="en-US" sz="2400" dirty="0">
                <a:solidFill>
                  <a:srgbClr val="00B050"/>
                </a:solidFill>
              </a:rPr>
              <a:t>malaise, </a:t>
            </a:r>
            <a:r>
              <a:rPr lang="en-US" sz="2400" dirty="0" err="1">
                <a:solidFill>
                  <a:srgbClr val="00B050"/>
                </a:solidFill>
              </a:rPr>
              <a:t>coryza</a:t>
            </a:r>
            <a:r>
              <a:rPr lang="en-US" sz="2400" dirty="0">
                <a:solidFill>
                  <a:srgbClr val="00B050"/>
                </a:solidFill>
              </a:rPr>
              <a:t>, headache, and </a:t>
            </a:r>
            <a:r>
              <a:rPr lang="en-US" sz="2400" dirty="0" err="1">
                <a:solidFill>
                  <a:srgbClr val="00B050"/>
                </a:solidFill>
              </a:rPr>
              <a:t>myalgias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</a:p>
          <a:p>
            <a:endParaRPr lang="en-US" sz="2400" dirty="0" smtClean="0">
              <a:solidFill>
                <a:srgbClr val="00B050"/>
              </a:solidFill>
            </a:endParaRPr>
          </a:p>
          <a:p>
            <a:r>
              <a:rPr lang="en-US" sz="2400" dirty="0" smtClean="0"/>
              <a:t> </a:t>
            </a:r>
            <a:r>
              <a:rPr lang="en-US" sz="2400" dirty="0"/>
              <a:t>In an uncomplicated case, </a:t>
            </a:r>
            <a:r>
              <a:rPr lang="en-US" sz="2400" dirty="0" smtClean="0"/>
              <a:t>influenza may </a:t>
            </a:r>
            <a:r>
              <a:rPr lang="en-US" sz="2400" dirty="0"/>
              <a:t>resolve in 3 days or </a:t>
            </a:r>
            <a:r>
              <a:rPr lang="en-US" sz="2400" dirty="0" smtClean="0"/>
              <a:t>less</a:t>
            </a:r>
          </a:p>
          <a:p>
            <a:endParaRPr lang="en-US" sz="2400" dirty="0" smtClean="0">
              <a:solidFill>
                <a:srgbClr val="00B050"/>
              </a:solidFill>
            </a:endParaRPr>
          </a:p>
          <a:p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>
                <a:solidFill>
                  <a:srgbClr val="00B050"/>
                </a:solidFill>
              </a:rPr>
              <a:t>If symptoms persist for more than 5 days, especially in </a:t>
            </a:r>
            <a:r>
              <a:rPr lang="en-US" sz="2400" dirty="0" smtClean="0">
                <a:solidFill>
                  <a:srgbClr val="00B050"/>
                </a:solidFill>
              </a:rPr>
              <a:t>a pregnant </a:t>
            </a:r>
            <a:r>
              <a:rPr lang="en-US" sz="2400" dirty="0">
                <a:solidFill>
                  <a:srgbClr val="00B050"/>
                </a:solidFill>
              </a:rPr>
              <a:t>patient, complications such as pneumonia should be </a:t>
            </a:r>
            <a:r>
              <a:rPr lang="en-US" sz="2400" dirty="0" smtClean="0">
                <a:solidFill>
                  <a:srgbClr val="00B050"/>
                </a:solidFill>
              </a:rPr>
              <a:t>suspected </a:t>
            </a:r>
          </a:p>
          <a:p>
            <a:endParaRPr lang="en-US" sz="2400" dirty="0" smtClean="0">
              <a:solidFill>
                <a:srgbClr val="00B050"/>
              </a:solidFill>
            </a:endParaRPr>
          </a:p>
          <a:p>
            <a:r>
              <a:rPr lang="en-US" sz="2400" dirty="0" smtClean="0"/>
              <a:t>Pneumonia, due </a:t>
            </a:r>
            <a:r>
              <a:rPr lang="en-US" sz="2400" dirty="0"/>
              <a:t>to a viral or a secondary bacterial infection, is a well-recognized complication </a:t>
            </a:r>
            <a:r>
              <a:rPr lang="en-US" sz="2400" dirty="0" smtClean="0"/>
              <a:t>of influenza</a:t>
            </a:r>
          </a:p>
        </p:txBody>
      </p:sp>
    </p:spTree>
    <p:extLst>
      <p:ext uri="{BB962C8B-B14F-4D97-AF65-F5344CB8AC3E}">
        <p14:creationId xmlns:p14="http://schemas.microsoft.com/office/powerpoint/2010/main" val="1960356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81051" y="356448"/>
            <a:ext cx="1020209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When pneumonia complicates influenza in pregnancy, antibiotics should be</a:t>
            </a:r>
          </a:p>
          <a:p>
            <a:r>
              <a:rPr lang="en-US" sz="2400" dirty="0">
                <a:solidFill>
                  <a:srgbClr val="00B050"/>
                </a:solidFill>
              </a:rPr>
              <a:t>started and should be directed at the likely pathogens that can cause secondary</a:t>
            </a:r>
          </a:p>
          <a:p>
            <a:r>
              <a:rPr lang="en-US" sz="2400" dirty="0">
                <a:solidFill>
                  <a:srgbClr val="00B050"/>
                </a:solidFill>
              </a:rPr>
              <a:t>infection including pneumococcus, H. </a:t>
            </a:r>
            <a:r>
              <a:rPr lang="en-US" sz="2400" dirty="0" err="1">
                <a:solidFill>
                  <a:srgbClr val="00B050"/>
                </a:solidFill>
              </a:rPr>
              <a:t>influenzae</a:t>
            </a:r>
            <a:r>
              <a:rPr lang="en-US" sz="2400" dirty="0">
                <a:solidFill>
                  <a:srgbClr val="00B050"/>
                </a:solidFill>
              </a:rPr>
              <a:t>, and S. aureus, including </a:t>
            </a:r>
            <a:r>
              <a:rPr lang="en-US" sz="2400" dirty="0" smtClean="0">
                <a:solidFill>
                  <a:srgbClr val="00B050"/>
                </a:solidFill>
              </a:rPr>
              <a:t>MRSA</a:t>
            </a:r>
            <a:endParaRPr lang="en-US" sz="2400" dirty="0">
              <a:solidFill>
                <a:srgbClr val="00B050"/>
              </a:solidFill>
            </a:endParaRPr>
          </a:p>
          <a:p>
            <a:endParaRPr lang="en-US" sz="2400" dirty="0" smtClean="0">
              <a:solidFill>
                <a:srgbClr val="00B050"/>
              </a:solidFill>
            </a:endParaRPr>
          </a:p>
          <a:p>
            <a:r>
              <a:rPr lang="en-US" sz="2400" dirty="0" smtClean="0">
                <a:solidFill>
                  <a:srgbClr val="7030A0"/>
                </a:solidFill>
              </a:rPr>
              <a:t>While </a:t>
            </a:r>
            <a:r>
              <a:rPr lang="en-US" sz="2400" dirty="0">
                <a:solidFill>
                  <a:srgbClr val="7030A0"/>
                </a:solidFill>
              </a:rPr>
              <a:t>anti-</a:t>
            </a:r>
            <a:r>
              <a:rPr lang="en-US" sz="2400" dirty="0" err="1">
                <a:solidFill>
                  <a:srgbClr val="7030A0"/>
                </a:solidFill>
              </a:rPr>
              <a:t>virals</a:t>
            </a:r>
            <a:r>
              <a:rPr lang="en-US" sz="2400" dirty="0">
                <a:solidFill>
                  <a:srgbClr val="7030A0"/>
                </a:solidFill>
              </a:rPr>
              <a:t> can be prophylactic after exposure, the primary method</a:t>
            </a:r>
          </a:p>
          <a:p>
            <a:r>
              <a:rPr lang="en-US" sz="2400" dirty="0">
                <a:solidFill>
                  <a:srgbClr val="7030A0"/>
                </a:solidFill>
              </a:rPr>
              <a:t>of influenza prevention is </a:t>
            </a:r>
            <a:r>
              <a:rPr lang="en-US" sz="2400" dirty="0" smtClean="0">
                <a:solidFill>
                  <a:srgbClr val="7030A0"/>
                </a:solidFill>
              </a:rPr>
              <a:t>vaccination</a:t>
            </a:r>
          </a:p>
          <a:p>
            <a:endParaRPr lang="en-US" sz="2400" dirty="0" smtClean="0">
              <a:solidFill>
                <a:srgbClr val="00B050"/>
              </a:solidFill>
            </a:endParaRPr>
          </a:p>
          <a:p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>
                <a:solidFill>
                  <a:srgbClr val="00B050"/>
                </a:solidFill>
              </a:rPr>
              <a:t>The recommendation of the Advisory</a:t>
            </a:r>
          </a:p>
          <a:p>
            <a:r>
              <a:rPr lang="en-US" sz="2400" dirty="0">
                <a:solidFill>
                  <a:srgbClr val="00B050"/>
                </a:solidFill>
              </a:rPr>
              <a:t>Committee on Immunization Practices is that all women who will be pregnant</a:t>
            </a:r>
          </a:p>
          <a:p>
            <a:r>
              <a:rPr lang="en-US" sz="2400" dirty="0">
                <a:solidFill>
                  <a:srgbClr val="00B050"/>
                </a:solidFill>
              </a:rPr>
              <a:t>during influenza season receive the </a:t>
            </a:r>
            <a:r>
              <a:rPr lang="en-US" sz="2400" dirty="0" smtClean="0">
                <a:solidFill>
                  <a:srgbClr val="00B050"/>
                </a:solidFill>
              </a:rPr>
              <a:t>vaccine</a:t>
            </a:r>
          </a:p>
          <a:p>
            <a:endParaRPr lang="en-US" sz="2400" dirty="0" smtClean="0">
              <a:solidFill>
                <a:srgbClr val="00B050"/>
              </a:solidFill>
            </a:endParaRPr>
          </a:p>
          <a:p>
            <a:r>
              <a:rPr lang="en-US" sz="2400" dirty="0" smtClean="0">
                <a:solidFill>
                  <a:srgbClr val="7030A0"/>
                </a:solidFill>
              </a:rPr>
              <a:t>Vaccination </a:t>
            </a:r>
            <a:r>
              <a:rPr lang="en-US" sz="2400" dirty="0">
                <a:solidFill>
                  <a:srgbClr val="7030A0"/>
                </a:solidFill>
              </a:rPr>
              <a:t>can also be </a:t>
            </a:r>
            <a:r>
              <a:rPr lang="en-US" sz="2400" dirty="0" smtClean="0">
                <a:solidFill>
                  <a:srgbClr val="7030A0"/>
                </a:solidFill>
              </a:rPr>
              <a:t>performed safely </a:t>
            </a:r>
            <a:r>
              <a:rPr lang="en-US" sz="2400" dirty="0">
                <a:solidFill>
                  <a:srgbClr val="7030A0"/>
                </a:solidFill>
              </a:rPr>
              <a:t>in any trimester of pregnancy and so should be recommended to all </a:t>
            </a:r>
            <a:r>
              <a:rPr lang="en-US" sz="2400" dirty="0" smtClean="0">
                <a:solidFill>
                  <a:srgbClr val="7030A0"/>
                </a:solidFill>
              </a:rPr>
              <a:t>pregnant women </a:t>
            </a:r>
            <a:r>
              <a:rPr lang="en-US" sz="2400" dirty="0">
                <a:solidFill>
                  <a:srgbClr val="7030A0"/>
                </a:solidFill>
              </a:rPr>
              <a:t>who have not yet been vaccinated </a:t>
            </a:r>
            <a:r>
              <a:rPr lang="en-US" sz="2400" dirty="0" smtClean="0">
                <a:solidFill>
                  <a:srgbClr val="7030A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12505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8801" y="236037"/>
            <a:ext cx="10463348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Aspiration Pneumonia</a:t>
            </a:r>
          </a:p>
          <a:p>
            <a:endParaRPr lang="en-US" sz="2000" dirty="0" smtClean="0">
              <a:solidFill>
                <a:srgbClr val="00B050"/>
              </a:solidFill>
            </a:endParaRPr>
          </a:p>
          <a:p>
            <a:r>
              <a:rPr lang="en-US" sz="2000" dirty="0" smtClean="0">
                <a:solidFill>
                  <a:srgbClr val="00B050"/>
                </a:solidFill>
              </a:rPr>
              <a:t>pregnancy </a:t>
            </a:r>
            <a:r>
              <a:rPr lang="en-US" sz="2000" dirty="0">
                <a:solidFill>
                  <a:srgbClr val="00B050"/>
                </a:solidFill>
              </a:rPr>
              <a:t>can increase the risk of aspiration, particularly </a:t>
            </a:r>
            <a:r>
              <a:rPr lang="en-US" sz="2000" dirty="0" smtClean="0">
                <a:solidFill>
                  <a:srgbClr val="00B050"/>
                </a:solidFill>
              </a:rPr>
              <a:t>in the </a:t>
            </a:r>
            <a:r>
              <a:rPr lang="en-US" sz="2000" dirty="0" err="1">
                <a:solidFill>
                  <a:srgbClr val="00B050"/>
                </a:solidFill>
              </a:rPr>
              <a:t>peri</a:t>
            </a:r>
            <a:r>
              <a:rPr lang="en-US" sz="2000" dirty="0">
                <a:solidFill>
                  <a:srgbClr val="00B050"/>
                </a:solidFill>
              </a:rPr>
              <a:t>-partum period </a:t>
            </a:r>
          </a:p>
          <a:p>
            <a:r>
              <a:rPr lang="en-US" sz="2000" dirty="0" smtClean="0">
                <a:solidFill>
                  <a:srgbClr val="00B050"/>
                </a:solidFill>
              </a:rPr>
              <a:t> </a:t>
            </a:r>
          </a:p>
          <a:p>
            <a:r>
              <a:rPr lang="en-US" sz="2000" dirty="0" smtClean="0">
                <a:solidFill>
                  <a:srgbClr val="0070C0"/>
                </a:solidFill>
              </a:rPr>
              <a:t>Aspiration </a:t>
            </a:r>
            <a:r>
              <a:rPr lang="en-US" sz="2000" dirty="0">
                <a:solidFill>
                  <a:srgbClr val="0070C0"/>
                </a:solidFill>
              </a:rPr>
              <a:t>may involve bacteria from the oropharynx</a:t>
            </a:r>
          </a:p>
          <a:p>
            <a:r>
              <a:rPr lang="en-US" sz="2000" dirty="0">
                <a:solidFill>
                  <a:srgbClr val="0070C0"/>
                </a:solidFill>
              </a:rPr>
              <a:t>(enteric gram-negatives or anaerobes), solid particulate matter from the stomach,</a:t>
            </a:r>
          </a:p>
          <a:p>
            <a:r>
              <a:rPr lang="en-US" sz="2000" dirty="0">
                <a:solidFill>
                  <a:srgbClr val="0070C0"/>
                </a:solidFill>
              </a:rPr>
              <a:t>or liquid stomach contents including gastric </a:t>
            </a:r>
            <a:r>
              <a:rPr lang="en-US" sz="2000" dirty="0" smtClean="0">
                <a:solidFill>
                  <a:srgbClr val="0070C0"/>
                </a:solidFill>
              </a:rPr>
              <a:t>acid</a:t>
            </a:r>
          </a:p>
          <a:p>
            <a:endParaRPr lang="en-US" sz="2000" dirty="0" smtClean="0">
              <a:solidFill>
                <a:srgbClr val="00B050"/>
              </a:solidFill>
            </a:endParaRPr>
          </a:p>
          <a:p>
            <a:r>
              <a:rPr lang="en-US" sz="2000" dirty="0" smtClean="0">
                <a:solidFill>
                  <a:srgbClr val="00B050"/>
                </a:solidFill>
              </a:rPr>
              <a:t>The </a:t>
            </a:r>
            <a:r>
              <a:rPr lang="en-US" sz="2000" dirty="0">
                <a:solidFill>
                  <a:srgbClr val="00B050"/>
                </a:solidFill>
              </a:rPr>
              <a:t>aspiration of bacteria </a:t>
            </a:r>
            <a:r>
              <a:rPr lang="en-US" sz="2000" dirty="0" smtClean="0">
                <a:solidFill>
                  <a:srgbClr val="00B050"/>
                </a:solidFill>
              </a:rPr>
              <a:t>leads to </a:t>
            </a:r>
            <a:r>
              <a:rPr lang="en-US" sz="2000" dirty="0">
                <a:solidFill>
                  <a:srgbClr val="00B050"/>
                </a:solidFill>
              </a:rPr>
              <a:t>a pneumonic infection that usually begins at least 24 h after the </a:t>
            </a:r>
            <a:r>
              <a:rPr lang="en-US" sz="2000" dirty="0" smtClean="0">
                <a:solidFill>
                  <a:srgbClr val="00B050"/>
                </a:solidFill>
              </a:rPr>
              <a:t>event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endParaRPr lang="en-US" sz="2000" dirty="0" smtClean="0">
              <a:solidFill>
                <a:srgbClr val="00B050"/>
              </a:solidFill>
            </a:endParaRPr>
          </a:p>
          <a:p>
            <a:endParaRPr lang="en-US" sz="2000" dirty="0" smtClean="0">
              <a:solidFill>
                <a:srgbClr val="00B050"/>
              </a:solidFill>
            </a:endParaRPr>
          </a:p>
          <a:p>
            <a:r>
              <a:rPr lang="en-US" sz="2000" dirty="0" smtClean="0">
                <a:solidFill>
                  <a:srgbClr val="0070C0"/>
                </a:solidFill>
              </a:rPr>
              <a:t>When particulate </a:t>
            </a:r>
            <a:r>
              <a:rPr lang="en-US" sz="2000" dirty="0">
                <a:solidFill>
                  <a:srgbClr val="0070C0"/>
                </a:solidFill>
              </a:rPr>
              <a:t>matter is aspirated, it can lead to immediate bronchospasm, cough, and</a:t>
            </a:r>
          </a:p>
          <a:p>
            <a:r>
              <a:rPr lang="en-US" sz="2000" dirty="0">
                <a:solidFill>
                  <a:srgbClr val="0070C0"/>
                </a:solidFill>
              </a:rPr>
              <a:t>possibly cyanosis. Aspiration of gastric contents leads to symptoms that begin</a:t>
            </a:r>
          </a:p>
          <a:p>
            <a:r>
              <a:rPr lang="en-US" sz="2000" dirty="0">
                <a:solidFill>
                  <a:srgbClr val="0070C0"/>
                </a:solidFill>
              </a:rPr>
              <a:t>6–8 h after the event, at which time the patient usually is symptomatic including</a:t>
            </a:r>
          </a:p>
          <a:p>
            <a:r>
              <a:rPr lang="en-US" sz="2000" dirty="0">
                <a:solidFill>
                  <a:srgbClr val="0070C0"/>
                </a:solidFill>
              </a:rPr>
              <a:t>tachypnea, bronchospasm, pulmonary edema, and hypotension </a:t>
            </a:r>
          </a:p>
          <a:p>
            <a:endParaRPr lang="en-US" sz="2000" dirty="0" smtClean="0">
              <a:solidFill>
                <a:srgbClr val="00B050"/>
              </a:solidFill>
            </a:endParaRPr>
          </a:p>
          <a:p>
            <a:r>
              <a:rPr lang="en-US" sz="2000" dirty="0" smtClean="0">
                <a:solidFill>
                  <a:srgbClr val="00B050"/>
                </a:solidFill>
              </a:rPr>
              <a:t>The </a:t>
            </a:r>
            <a:r>
              <a:rPr lang="en-US" sz="2000" dirty="0">
                <a:solidFill>
                  <a:srgbClr val="00B050"/>
                </a:solidFill>
              </a:rPr>
              <a:t>risk </a:t>
            </a:r>
            <a:r>
              <a:rPr lang="en-US" sz="2000" dirty="0" smtClean="0">
                <a:solidFill>
                  <a:srgbClr val="00B050"/>
                </a:solidFill>
              </a:rPr>
              <a:t>for pneumonitis </a:t>
            </a:r>
            <a:r>
              <a:rPr lang="en-US" sz="2000" dirty="0">
                <a:solidFill>
                  <a:srgbClr val="00B050"/>
                </a:solidFill>
              </a:rPr>
              <a:t>is substantially increased if the aspirated fluid has a pH of less </a:t>
            </a:r>
            <a:r>
              <a:rPr lang="en-US" sz="2000" dirty="0" smtClean="0">
                <a:solidFill>
                  <a:srgbClr val="00B050"/>
                </a:solidFill>
              </a:rPr>
              <a:t>than 2.4</a:t>
            </a:r>
            <a:endParaRPr lang="en-US" sz="2000" dirty="0">
              <a:solidFill>
                <a:srgbClr val="00B05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01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77737" y="142747"/>
            <a:ext cx="8878389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FF0000"/>
                </a:solidFill>
              </a:rPr>
              <a:t>The major thrust of management is </a:t>
            </a:r>
            <a:r>
              <a:rPr lang="en-US" sz="2800" b="1" i="1" dirty="0" smtClean="0">
                <a:solidFill>
                  <a:srgbClr val="FF0000"/>
                </a:solidFill>
              </a:rPr>
              <a:t>prevention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00B050"/>
                </a:solidFill>
              </a:rPr>
              <a:t>Regional </a:t>
            </a:r>
            <a:r>
              <a:rPr lang="en-US" sz="2400" dirty="0">
                <a:solidFill>
                  <a:srgbClr val="00B050"/>
                </a:solidFill>
              </a:rPr>
              <a:t>anesthesia is </a:t>
            </a:r>
            <a:r>
              <a:rPr lang="en-US" sz="2400" dirty="0" smtClean="0">
                <a:solidFill>
                  <a:srgbClr val="00B050"/>
                </a:solidFill>
              </a:rPr>
              <a:t>preferred over </a:t>
            </a:r>
            <a:r>
              <a:rPr lang="en-US" sz="2400" dirty="0">
                <a:solidFill>
                  <a:srgbClr val="00B050"/>
                </a:solidFill>
              </a:rPr>
              <a:t>general anesthesia, and if the latter is used, the patient should have nothing </a:t>
            </a:r>
            <a:r>
              <a:rPr lang="en-US" sz="2400" dirty="0" smtClean="0">
                <a:solidFill>
                  <a:srgbClr val="00B050"/>
                </a:solidFill>
              </a:rPr>
              <a:t>by mouth </a:t>
            </a:r>
            <a:r>
              <a:rPr lang="en-US" sz="2400" dirty="0">
                <a:solidFill>
                  <a:srgbClr val="00B050"/>
                </a:solidFill>
              </a:rPr>
              <a:t>for 24 h, if </a:t>
            </a:r>
            <a:r>
              <a:rPr lang="en-US" sz="2400" dirty="0" smtClean="0">
                <a:solidFill>
                  <a:srgbClr val="00B050"/>
                </a:solidFill>
              </a:rPr>
              <a:t>possible</a:t>
            </a:r>
          </a:p>
          <a:p>
            <a:endParaRPr lang="en-US" sz="2400" dirty="0">
              <a:solidFill>
                <a:srgbClr val="00B050"/>
              </a:solidFill>
            </a:endParaRPr>
          </a:p>
          <a:p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>
                <a:solidFill>
                  <a:srgbClr val="00B050"/>
                </a:solidFill>
              </a:rPr>
              <a:t>Airway protection is paramount even with regional</a:t>
            </a:r>
          </a:p>
          <a:p>
            <a:r>
              <a:rPr lang="en-US" sz="2400" dirty="0">
                <a:solidFill>
                  <a:srgbClr val="00B050"/>
                </a:solidFill>
              </a:rPr>
              <a:t>anesthesia and cricoid pressure and rapid sequence induction at the time </a:t>
            </a:r>
            <a:r>
              <a:rPr lang="en-US" sz="2400" dirty="0" smtClean="0">
                <a:solidFill>
                  <a:srgbClr val="00B050"/>
                </a:solidFill>
              </a:rPr>
              <a:t>endotracheal intubation </a:t>
            </a:r>
            <a:r>
              <a:rPr lang="en-US" sz="2400" dirty="0">
                <a:solidFill>
                  <a:srgbClr val="00B050"/>
                </a:solidFill>
              </a:rPr>
              <a:t>can reduce the risk of aspiration </a:t>
            </a:r>
          </a:p>
          <a:p>
            <a:endParaRPr lang="en-US" sz="2400" dirty="0" smtClean="0">
              <a:solidFill>
                <a:srgbClr val="00B050"/>
              </a:solidFill>
            </a:endParaRPr>
          </a:p>
          <a:p>
            <a:r>
              <a:rPr lang="en-US" sz="2400" dirty="0" smtClean="0">
                <a:solidFill>
                  <a:srgbClr val="00B050"/>
                </a:solidFill>
              </a:rPr>
              <a:t>Raising </a:t>
            </a:r>
            <a:r>
              <a:rPr lang="en-US" sz="2400" dirty="0">
                <a:solidFill>
                  <a:srgbClr val="00B050"/>
                </a:solidFill>
              </a:rPr>
              <a:t>gastric acid </a:t>
            </a:r>
            <a:r>
              <a:rPr lang="en-US" sz="2400" dirty="0" smtClean="0">
                <a:solidFill>
                  <a:srgbClr val="00B050"/>
                </a:solidFill>
              </a:rPr>
              <a:t>pH pharmacologically </a:t>
            </a:r>
            <a:r>
              <a:rPr lang="en-US" sz="2400" dirty="0">
                <a:solidFill>
                  <a:srgbClr val="00B050"/>
                </a:solidFill>
              </a:rPr>
              <a:t>may also help avoid some of the complications of </a:t>
            </a:r>
            <a:r>
              <a:rPr lang="en-US" sz="2400" dirty="0" err="1" smtClean="0">
                <a:solidFill>
                  <a:srgbClr val="00B050"/>
                </a:solidFill>
              </a:rPr>
              <a:t>aspiration,but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>
                <a:solidFill>
                  <a:srgbClr val="00B050"/>
                </a:solidFill>
              </a:rPr>
              <a:t>there are no data to document a clear benefit nor a preference for antacids </a:t>
            </a:r>
            <a:r>
              <a:rPr lang="en-US" sz="2400" dirty="0" smtClean="0">
                <a:solidFill>
                  <a:srgbClr val="00B050"/>
                </a:solidFill>
              </a:rPr>
              <a:t>over histamine-type </a:t>
            </a:r>
            <a:r>
              <a:rPr lang="en-US" sz="2400" dirty="0">
                <a:solidFill>
                  <a:srgbClr val="00B050"/>
                </a:solidFill>
              </a:rPr>
              <a:t>2 blockers and proton pump inhibitors.</a:t>
            </a:r>
          </a:p>
        </p:txBody>
      </p:sp>
    </p:spTree>
    <p:extLst>
      <p:ext uri="{BB962C8B-B14F-4D97-AF65-F5344CB8AC3E}">
        <p14:creationId xmlns:p14="http://schemas.microsoft.com/office/powerpoint/2010/main" val="184703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47215" y="0"/>
            <a:ext cx="41295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</a:rPr>
              <a:t>Prevention of Pneumonia</a:t>
            </a:r>
            <a:endParaRPr lang="en-US" sz="2800" b="1" i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07580" y="523220"/>
            <a:ext cx="9797143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00B050"/>
                </a:solidFill>
              </a:rPr>
              <a:t>Vaccinations </a:t>
            </a:r>
            <a:r>
              <a:rPr lang="en-US" sz="2000" dirty="0">
                <a:solidFill>
                  <a:srgbClr val="00B050"/>
                </a:solidFill>
              </a:rPr>
              <a:t>are available for Influenza, pneumococcus, and varicella</a:t>
            </a:r>
            <a:r>
              <a:rPr lang="en-US" sz="2000" dirty="0" smtClean="0">
                <a:solidFill>
                  <a:srgbClr val="00B050"/>
                </a:solidFill>
              </a:rPr>
              <a:t>.</a:t>
            </a:r>
          </a:p>
          <a:p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>
                <a:solidFill>
                  <a:srgbClr val="00B050"/>
                </a:solidFill>
              </a:rPr>
              <a:t>The </a:t>
            </a:r>
            <a:r>
              <a:rPr lang="en-US" sz="2000" dirty="0" smtClean="0">
                <a:solidFill>
                  <a:srgbClr val="00B050"/>
                </a:solidFill>
              </a:rPr>
              <a:t>risk of </a:t>
            </a:r>
            <a:r>
              <a:rPr lang="en-US" sz="2000" dirty="0">
                <a:solidFill>
                  <a:srgbClr val="00B050"/>
                </a:solidFill>
              </a:rPr>
              <a:t>influenza related respiratory illness in pregnancy is similar to high-risk </a:t>
            </a:r>
            <a:r>
              <a:rPr lang="en-US" sz="2000" dirty="0" err="1" smtClean="0">
                <a:solidFill>
                  <a:srgbClr val="00B050"/>
                </a:solidFill>
              </a:rPr>
              <a:t>nonpregnant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 smtClean="0">
                <a:solidFill>
                  <a:srgbClr val="00B050"/>
                </a:solidFill>
              </a:rPr>
              <a:t>populations</a:t>
            </a:r>
            <a:r>
              <a:rPr lang="en-US" sz="2000" dirty="0">
                <a:solidFill>
                  <a:srgbClr val="00B050"/>
                </a:solidFill>
              </a:rPr>
              <a:t>. Therefore, the influenza vaccine is recommended for all</a:t>
            </a:r>
          </a:p>
          <a:p>
            <a:r>
              <a:rPr lang="en-US" sz="2000" dirty="0">
                <a:solidFill>
                  <a:srgbClr val="00B050"/>
                </a:solidFill>
              </a:rPr>
              <a:t>women who will be pregnant during influenza season, regardless of </a:t>
            </a:r>
            <a:r>
              <a:rPr lang="en-US" sz="2000" dirty="0" smtClean="0">
                <a:solidFill>
                  <a:srgbClr val="00B050"/>
                </a:solidFill>
              </a:rPr>
              <a:t>gestational age </a:t>
            </a:r>
            <a:endParaRPr lang="en-US" sz="2000" dirty="0">
              <a:solidFill>
                <a:srgbClr val="00B050"/>
              </a:solidFill>
            </a:endParaRPr>
          </a:p>
          <a:p>
            <a:r>
              <a:rPr lang="en-US" sz="2000" dirty="0" smtClean="0">
                <a:solidFill>
                  <a:srgbClr val="00B050"/>
                </a:solidFill>
              </a:rPr>
              <a:t> </a:t>
            </a:r>
          </a:p>
          <a:p>
            <a:r>
              <a:rPr lang="en-US" sz="2000" dirty="0" smtClean="0">
                <a:solidFill>
                  <a:srgbClr val="0070C0"/>
                </a:solidFill>
              </a:rPr>
              <a:t>Varicella </a:t>
            </a:r>
            <a:r>
              <a:rPr lang="en-US" sz="2000" dirty="0">
                <a:solidFill>
                  <a:srgbClr val="0070C0"/>
                </a:solidFill>
              </a:rPr>
              <a:t>vaccination is recommended for susceptible women considering</a:t>
            </a:r>
          </a:p>
          <a:p>
            <a:r>
              <a:rPr lang="en-US" sz="2000" dirty="0">
                <a:solidFill>
                  <a:srgbClr val="0070C0"/>
                </a:solidFill>
              </a:rPr>
              <a:t>pregnancy at 1–3 months before pregnancy or post-partum. Vaccination may</a:t>
            </a:r>
          </a:p>
          <a:p>
            <a:r>
              <a:rPr lang="en-US" sz="2000" dirty="0">
                <a:solidFill>
                  <a:srgbClr val="0070C0"/>
                </a:solidFill>
              </a:rPr>
              <a:t>reduce the risk of congenital varicella syndrome and decrease morbidity from</a:t>
            </a:r>
          </a:p>
          <a:p>
            <a:r>
              <a:rPr lang="en-US" sz="2000" dirty="0">
                <a:solidFill>
                  <a:srgbClr val="0070C0"/>
                </a:solidFill>
              </a:rPr>
              <a:t>adult complications of </a:t>
            </a:r>
            <a:r>
              <a:rPr lang="en-US" sz="2000" dirty="0" smtClean="0">
                <a:solidFill>
                  <a:srgbClr val="0070C0"/>
                </a:solidFill>
              </a:rPr>
              <a:t>varicella</a:t>
            </a:r>
          </a:p>
          <a:p>
            <a:endParaRPr lang="en-US" sz="2000" dirty="0">
              <a:solidFill>
                <a:srgbClr val="00B050"/>
              </a:solidFill>
            </a:endParaRPr>
          </a:p>
          <a:p>
            <a:r>
              <a:rPr lang="en-US" sz="2000" dirty="0" smtClean="0">
                <a:solidFill>
                  <a:srgbClr val="00B050"/>
                </a:solidFill>
              </a:rPr>
              <a:t>The </a:t>
            </a:r>
            <a:r>
              <a:rPr lang="en-US" sz="2000" dirty="0">
                <a:solidFill>
                  <a:srgbClr val="00B050"/>
                </a:solidFill>
              </a:rPr>
              <a:t>varicella vaccine is not recommended for</a:t>
            </a:r>
          </a:p>
          <a:p>
            <a:r>
              <a:rPr lang="en-US" sz="2000" dirty="0">
                <a:solidFill>
                  <a:srgbClr val="00B050"/>
                </a:solidFill>
              </a:rPr>
              <a:t>use during pregnancy because it is a live-attenuated vaccine </a:t>
            </a:r>
          </a:p>
          <a:p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>
                <a:solidFill>
                  <a:srgbClr val="00B050"/>
                </a:solidFill>
              </a:rPr>
              <a:t>The </a:t>
            </a:r>
            <a:r>
              <a:rPr lang="en-US" sz="2000" dirty="0" smtClean="0">
                <a:solidFill>
                  <a:srgbClr val="00B050"/>
                </a:solidFill>
              </a:rPr>
              <a:t>current pneumococcal </a:t>
            </a:r>
            <a:r>
              <a:rPr lang="en-US" sz="2000" dirty="0">
                <a:solidFill>
                  <a:srgbClr val="00B050"/>
                </a:solidFill>
              </a:rPr>
              <a:t>vaccine contains the purified capsular polysaccharide from the</a:t>
            </a:r>
          </a:p>
          <a:p>
            <a:r>
              <a:rPr lang="en-US" sz="2000" dirty="0">
                <a:solidFill>
                  <a:srgbClr val="00B050"/>
                </a:solidFill>
              </a:rPr>
              <a:t>23 serotypes that cause 85–90% of the </a:t>
            </a:r>
            <a:r>
              <a:rPr lang="en-US" sz="2000" dirty="0" smtClean="0">
                <a:solidFill>
                  <a:srgbClr val="00B050"/>
                </a:solidFill>
              </a:rPr>
              <a:t>infections</a:t>
            </a:r>
          </a:p>
          <a:p>
            <a:endParaRPr lang="en-US" sz="2000" dirty="0" smtClean="0">
              <a:solidFill>
                <a:srgbClr val="00B050"/>
              </a:solidFill>
            </a:endParaRPr>
          </a:p>
          <a:p>
            <a:r>
              <a:rPr lang="en-US" sz="2000" dirty="0" smtClean="0">
                <a:solidFill>
                  <a:srgbClr val="0070C0"/>
                </a:solidFill>
              </a:rPr>
              <a:t>For women </a:t>
            </a:r>
            <a:r>
              <a:rPr lang="en-US" sz="2000" dirty="0">
                <a:solidFill>
                  <a:srgbClr val="0070C0"/>
                </a:solidFill>
              </a:rPr>
              <a:t>with children at home at the time of pregnancy, it may be useful to be sure</a:t>
            </a:r>
          </a:p>
          <a:p>
            <a:r>
              <a:rPr lang="en-US" sz="2000" dirty="0">
                <a:solidFill>
                  <a:srgbClr val="0070C0"/>
                </a:solidFill>
              </a:rPr>
              <a:t>that the children have received the new pneumococcal conjugate vaccine, since it</a:t>
            </a:r>
          </a:p>
          <a:p>
            <a:r>
              <a:rPr lang="en-US" sz="2000" dirty="0">
                <a:solidFill>
                  <a:srgbClr val="0070C0"/>
                </a:solidFill>
              </a:rPr>
              <a:t>can prevent disease in the children, which in turn may reduce the risk of maternal</a:t>
            </a:r>
          </a:p>
          <a:p>
            <a:r>
              <a:rPr lang="en-US" sz="2000" dirty="0">
                <a:solidFill>
                  <a:srgbClr val="0070C0"/>
                </a:solidFill>
              </a:rPr>
              <a:t>disease and of maternal infection with DRSP</a:t>
            </a:r>
          </a:p>
        </p:txBody>
      </p:sp>
    </p:spTree>
    <p:extLst>
      <p:ext uri="{BB962C8B-B14F-4D97-AF65-F5344CB8AC3E}">
        <p14:creationId xmlns:p14="http://schemas.microsoft.com/office/powerpoint/2010/main" val="40908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886891" y="1887582"/>
            <a:ext cx="14382205" cy="1752599"/>
          </a:xfrm>
        </p:spPr>
        <p:txBody>
          <a:bodyPr>
            <a:normAutofit/>
          </a:bodyPr>
          <a:lstStyle/>
          <a:p>
            <a:r>
              <a:rPr lang="en-US" sz="5400" b="1" i="1" dirty="0" smtClean="0">
                <a:solidFill>
                  <a:srgbClr val="FF0000"/>
                </a:solidFill>
              </a:rPr>
              <a:t>THANKS  FOR </a:t>
            </a:r>
            <a:br>
              <a:rPr lang="en-US" sz="5400" b="1" i="1" dirty="0" smtClean="0">
                <a:solidFill>
                  <a:srgbClr val="FF0000"/>
                </a:solidFill>
              </a:rPr>
            </a:br>
            <a:r>
              <a:rPr lang="en-US" sz="5400" b="1" i="1" dirty="0">
                <a:solidFill>
                  <a:srgbClr val="FF0000"/>
                </a:solidFill>
              </a:rPr>
              <a:t> </a:t>
            </a:r>
            <a:r>
              <a:rPr lang="en-US" sz="5400" b="1" i="1" dirty="0" smtClean="0">
                <a:solidFill>
                  <a:srgbClr val="FF0000"/>
                </a:solidFill>
              </a:rPr>
              <a:t>                                                           YOUR  ATTENTION</a:t>
            </a:r>
            <a:endParaRPr lang="en-US" sz="54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34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64822" y="349572"/>
            <a:ext cx="854310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i="1" dirty="0" smtClean="0">
                <a:solidFill>
                  <a:schemeClr val="accent4"/>
                </a:solidFill>
              </a:rPr>
              <a:t>Pathogenesis of Pneumonia and its Complications in Pregnancy</a:t>
            </a:r>
            <a:endParaRPr lang="en-US" sz="4000" b="1" i="1" dirty="0">
              <a:solidFill>
                <a:schemeClr val="accent4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98616" y="2077960"/>
            <a:ext cx="987551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Pneumonia can complicate pregnancy, in part because of altered host defenses </a:t>
            </a:r>
            <a:r>
              <a:rPr lang="en-US" sz="2400" dirty="0" smtClean="0"/>
              <a:t>in the </a:t>
            </a:r>
            <a:r>
              <a:rPr lang="en-US" sz="2400" dirty="0"/>
              <a:t>parturient woman, and pneumonia can lead to potential adverse </a:t>
            </a:r>
            <a:r>
              <a:rPr lang="en-US" sz="2400" dirty="0" smtClean="0"/>
              <a:t>consequences for </a:t>
            </a:r>
            <a:r>
              <a:rPr lang="en-US" sz="2400" dirty="0"/>
              <a:t>both the mother and the fetus adding morbidity and mortality when </a:t>
            </a:r>
            <a:r>
              <a:rPr lang="en-US" sz="2400" dirty="0" smtClean="0"/>
              <a:t>compared to </a:t>
            </a:r>
            <a:r>
              <a:rPr lang="en-US" sz="2400" dirty="0"/>
              <a:t>the non-pregnant </a:t>
            </a:r>
            <a:r>
              <a:rPr lang="en-US" sz="2400" dirty="0" smtClean="0"/>
              <a:t>host</a:t>
            </a:r>
          </a:p>
          <a:p>
            <a:endParaRPr lang="en-US" sz="2400" dirty="0" smtClean="0"/>
          </a:p>
          <a:p>
            <a:r>
              <a:rPr lang="en-US" sz="2400" dirty="0" smtClean="0"/>
              <a:t> </a:t>
            </a:r>
            <a:r>
              <a:rPr lang="en-US" sz="2400" dirty="0"/>
              <a:t>Particular types of pneumonia bear special significance</a:t>
            </a:r>
          </a:p>
          <a:p>
            <a:r>
              <a:rPr lang="en-US" sz="2400" dirty="0"/>
              <a:t>for the pregnant woman, especially those of viral and fungal </a:t>
            </a:r>
            <a:r>
              <a:rPr lang="en-US" sz="2400" dirty="0" smtClean="0"/>
              <a:t>origin</a:t>
            </a:r>
          </a:p>
          <a:p>
            <a:endParaRPr lang="en-US" sz="2400" dirty="0" smtClean="0"/>
          </a:p>
          <a:p>
            <a:r>
              <a:rPr lang="en-US" sz="2400" dirty="0" smtClean="0"/>
              <a:t>pneumonia </a:t>
            </a:r>
            <a:r>
              <a:rPr lang="en-US" sz="2400" dirty="0"/>
              <a:t>in the pregnant patient leads to an increased likelihood of </a:t>
            </a:r>
            <a:r>
              <a:rPr lang="en-US" sz="2400" dirty="0" smtClean="0"/>
              <a:t>complicated preterm </a:t>
            </a:r>
            <a:r>
              <a:rPr lang="en-US" sz="2400" dirty="0"/>
              <a:t>delivery compared to pregnancies in which infection is </a:t>
            </a:r>
            <a:r>
              <a:rPr lang="en-US" sz="2400" dirty="0" smtClean="0"/>
              <a:t>absent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1636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76448" y="252940"/>
            <a:ext cx="73260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>
                <a:solidFill>
                  <a:schemeClr val="accent4"/>
                </a:solidFill>
              </a:rPr>
              <a:t>Impact of Pregnancy on Pneumonia Risk</a:t>
            </a:r>
          </a:p>
        </p:txBody>
      </p:sp>
      <p:sp>
        <p:nvSpPr>
          <p:cNvPr id="3" name="Rectangle 2"/>
          <p:cNvSpPr/>
          <p:nvPr/>
        </p:nvSpPr>
        <p:spPr>
          <a:xfrm>
            <a:off x="1449977" y="996859"/>
            <a:ext cx="10972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Alterations in </a:t>
            </a:r>
            <a:r>
              <a:rPr lang="en-US" sz="2400" dirty="0" smtClean="0"/>
              <a:t>cellular immunity, </a:t>
            </a:r>
            <a:r>
              <a:rPr lang="en-US" sz="2400" dirty="0"/>
              <a:t>especially in the second</a:t>
            </a:r>
          </a:p>
          <a:p>
            <a:r>
              <a:rPr lang="en-US" sz="2400" dirty="0"/>
              <a:t>and third trimester, </a:t>
            </a:r>
            <a:r>
              <a:rPr lang="en-US" sz="2400" dirty="0" smtClean="0"/>
              <a:t>-protect </a:t>
            </a:r>
            <a:r>
              <a:rPr lang="en-US" sz="2400" dirty="0"/>
              <a:t>the fetus from ‘‘rejection’’ by </a:t>
            </a:r>
            <a:r>
              <a:rPr lang="en-US" sz="2400" dirty="0" smtClean="0"/>
              <a:t>the Mother 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-decreased </a:t>
            </a:r>
            <a:r>
              <a:rPr lang="en-US" sz="2400" dirty="0">
                <a:solidFill>
                  <a:schemeClr val="accent2"/>
                </a:solidFill>
              </a:rPr>
              <a:t>lymphocyte proliferative </a:t>
            </a:r>
            <a:r>
              <a:rPr lang="en-US" sz="2400" dirty="0" smtClean="0">
                <a:solidFill>
                  <a:schemeClr val="accent2"/>
                </a:solidFill>
              </a:rPr>
              <a:t>response</a:t>
            </a:r>
          </a:p>
          <a:p>
            <a:r>
              <a:rPr lang="en-US" sz="2400" dirty="0">
                <a:solidFill>
                  <a:schemeClr val="accent4"/>
                </a:solidFill>
              </a:rPr>
              <a:t>-</a:t>
            </a:r>
            <a:r>
              <a:rPr lang="en-US" sz="2400" dirty="0" smtClean="0">
                <a:solidFill>
                  <a:schemeClr val="accent4"/>
                </a:solidFill>
              </a:rPr>
              <a:t>decreased natural </a:t>
            </a:r>
            <a:r>
              <a:rPr lang="en-US" sz="2400" dirty="0">
                <a:solidFill>
                  <a:schemeClr val="accent4"/>
                </a:solidFill>
              </a:rPr>
              <a:t>killer cell </a:t>
            </a:r>
            <a:r>
              <a:rPr lang="en-US" sz="2400" dirty="0" smtClean="0">
                <a:solidFill>
                  <a:schemeClr val="accent4"/>
                </a:solidFill>
              </a:rPr>
              <a:t>activity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- </a:t>
            </a:r>
            <a:r>
              <a:rPr lang="en-US" sz="2400" dirty="0">
                <a:solidFill>
                  <a:schemeClr val="accent2"/>
                </a:solidFill>
              </a:rPr>
              <a:t>changes in T cell populations with a decrease in circulating</a:t>
            </a:r>
          </a:p>
          <a:p>
            <a:r>
              <a:rPr lang="en-US" sz="2400" dirty="0">
                <a:solidFill>
                  <a:schemeClr val="accent2"/>
                </a:solidFill>
              </a:rPr>
              <a:t>helper T </a:t>
            </a:r>
            <a:r>
              <a:rPr lang="en-US" sz="2400" dirty="0" smtClean="0">
                <a:solidFill>
                  <a:schemeClr val="accent2"/>
                </a:solidFill>
              </a:rPr>
              <a:t>cells</a:t>
            </a:r>
          </a:p>
          <a:p>
            <a:r>
              <a:rPr lang="en-US" sz="2400" dirty="0" smtClean="0">
                <a:solidFill>
                  <a:schemeClr val="accent4"/>
                </a:solidFill>
              </a:rPr>
              <a:t>-reduced </a:t>
            </a:r>
            <a:r>
              <a:rPr lang="en-US" sz="2400" dirty="0">
                <a:solidFill>
                  <a:schemeClr val="accent4"/>
                </a:solidFill>
              </a:rPr>
              <a:t>lymphocyte cytotoxic </a:t>
            </a:r>
            <a:r>
              <a:rPr lang="en-US" sz="2400" dirty="0" smtClean="0">
                <a:solidFill>
                  <a:schemeClr val="accent4"/>
                </a:solidFill>
              </a:rPr>
              <a:t>activity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- </a:t>
            </a:r>
            <a:r>
              <a:rPr lang="en-US" sz="2400" dirty="0">
                <a:solidFill>
                  <a:schemeClr val="accent2"/>
                </a:solidFill>
              </a:rPr>
              <a:t>and production of </a:t>
            </a:r>
            <a:r>
              <a:rPr lang="en-US" sz="2400" dirty="0" smtClean="0">
                <a:solidFill>
                  <a:schemeClr val="accent2"/>
                </a:solidFill>
              </a:rPr>
              <a:t>substances by </a:t>
            </a:r>
            <a:r>
              <a:rPr lang="en-US" sz="2400" dirty="0">
                <a:solidFill>
                  <a:schemeClr val="accent2"/>
                </a:solidFill>
              </a:rPr>
              <a:t>the trophoblast that block maternal recognition of fetal major </a:t>
            </a:r>
            <a:r>
              <a:rPr lang="en-US" sz="2400" dirty="0" smtClean="0">
                <a:solidFill>
                  <a:schemeClr val="accent2"/>
                </a:solidFill>
              </a:rPr>
              <a:t>histocompatibility Antigens </a:t>
            </a:r>
          </a:p>
          <a:p>
            <a:r>
              <a:rPr lang="en-US" sz="2400" dirty="0">
                <a:solidFill>
                  <a:schemeClr val="accent4"/>
                </a:solidFill>
              </a:rPr>
              <a:t>-</a:t>
            </a:r>
            <a:r>
              <a:rPr lang="en-US" sz="2400" dirty="0" smtClean="0">
                <a:solidFill>
                  <a:schemeClr val="accent4"/>
                </a:solidFill>
              </a:rPr>
              <a:t>hormonal </a:t>
            </a:r>
            <a:r>
              <a:rPr lang="en-US" sz="2400" dirty="0">
                <a:solidFill>
                  <a:schemeClr val="accent4"/>
                </a:solidFill>
              </a:rPr>
              <a:t>changes during pregnancy </a:t>
            </a:r>
            <a:endParaRPr lang="en-US" sz="2400" dirty="0" smtClean="0">
              <a:solidFill>
                <a:schemeClr val="accent4"/>
              </a:solidFill>
            </a:endParaRPr>
          </a:p>
          <a:p>
            <a:r>
              <a:rPr lang="en-US" sz="2400" dirty="0" smtClean="0">
                <a:solidFill>
                  <a:schemeClr val="accent2"/>
                </a:solidFill>
              </a:rPr>
              <a:t>-Elevation of </a:t>
            </a:r>
            <a:r>
              <a:rPr lang="en-US" sz="2400" dirty="0">
                <a:solidFill>
                  <a:schemeClr val="accent2"/>
                </a:solidFill>
              </a:rPr>
              <a:t>progesterone, human chorionic gonadotropin, alpha fetoprotein, and </a:t>
            </a:r>
            <a:r>
              <a:rPr lang="en-US" sz="2400" dirty="0" smtClean="0">
                <a:solidFill>
                  <a:schemeClr val="accent2"/>
                </a:solidFill>
              </a:rPr>
              <a:t>cortisol may </a:t>
            </a:r>
            <a:r>
              <a:rPr lang="en-US" sz="2400" dirty="0">
                <a:solidFill>
                  <a:schemeClr val="accent2"/>
                </a:solidFill>
              </a:rPr>
              <a:t>also inhibit cell mediated immune function </a:t>
            </a:r>
            <a:endParaRPr lang="en-US" sz="2400" dirty="0" smtClean="0">
              <a:solidFill>
                <a:schemeClr val="accent2"/>
              </a:solidFill>
            </a:endParaRPr>
          </a:p>
          <a:p>
            <a:r>
              <a:rPr lang="en-US" sz="2400" dirty="0" smtClean="0">
                <a:solidFill>
                  <a:schemeClr val="accent4"/>
                </a:solidFill>
              </a:rPr>
              <a:t>-These </a:t>
            </a:r>
            <a:r>
              <a:rPr lang="en-US" sz="2400" dirty="0">
                <a:solidFill>
                  <a:schemeClr val="accent4"/>
                </a:solidFill>
              </a:rPr>
              <a:t>changes can predispose</a:t>
            </a:r>
          </a:p>
          <a:p>
            <a:r>
              <a:rPr lang="en-US" sz="2400" dirty="0">
                <a:solidFill>
                  <a:schemeClr val="accent4"/>
                </a:solidFill>
              </a:rPr>
              <a:t>to infection with certain pathogens such as viruses, fungi, and </a:t>
            </a:r>
            <a:r>
              <a:rPr lang="en-US" sz="2400" dirty="0" smtClean="0">
                <a:solidFill>
                  <a:schemeClr val="accent4"/>
                </a:solidFill>
              </a:rPr>
              <a:t>tuberculosis</a:t>
            </a:r>
            <a:endParaRPr lang="en-US" sz="24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110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1211" y="1379545"/>
            <a:ext cx="6910252" cy="511781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867989" y="247209"/>
            <a:ext cx="986245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accent4"/>
                </a:solidFill>
              </a:rPr>
              <a:t>Alterations in pregnancy predisposing to an increased incidence and mortality from pneumonia</a:t>
            </a:r>
            <a:endParaRPr lang="en-US" sz="28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318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80605" y="686029"/>
            <a:ext cx="10450285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some </a:t>
            </a:r>
            <a:r>
              <a:rPr lang="en-US" sz="2800" dirty="0"/>
              <a:t>of the physiologic changes of pregnancy </a:t>
            </a:r>
            <a:r>
              <a:rPr lang="en-US" sz="2800" dirty="0" smtClean="0"/>
              <a:t>can make </a:t>
            </a:r>
            <a:r>
              <a:rPr lang="en-US" sz="2800" dirty="0"/>
              <a:t>the pregnant woman more prone to a severe pneumonia </a:t>
            </a:r>
            <a:r>
              <a:rPr lang="en-US" sz="2800" dirty="0" smtClean="0"/>
              <a:t>course </a:t>
            </a:r>
            <a:r>
              <a:rPr lang="en-US" sz="2800" dirty="0"/>
              <a:t>These </a:t>
            </a:r>
            <a:r>
              <a:rPr lang="en-US" sz="2800" dirty="0" smtClean="0"/>
              <a:t>include:</a:t>
            </a:r>
          </a:p>
          <a:p>
            <a:endParaRPr lang="en-US" sz="2800" dirty="0"/>
          </a:p>
          <a:p>
            <a:r>
              <a:rPr lang="en-US" sz="2400" dirty="0">
                <a:solidFill>
                  <a:schemeClr val="accent2"/>
                </a:solidFill>
              </a:rPr>
              <a:t>elevation of the </a:t>
            </a:r>
            <a:r>
              <a:rPr lang="en-US" sz="2400" dirty="0" err="1">
                <a:solidFill>
                  <a:schemeClr val="accent2"/>
                </a:solidFill>
              </a:rPr>
              <a:t>diaphragmby</a:t>
            </a:r>
            <a:r>
              <a:rPr lang="en-US" sz="2400" dirty="0">
                <a:solidFill>
                  <a:schemeClr val="accent2"/>
                </a:solidFill>
              </a:rPr>
              <a:t> up to 4 </a:t>
            </a:r>
            <a:r>
              <a:rPr lang="en-US" sz="2400" dirty="0" smtClean="0">
                <a:solidFill>
                  <a:schemeClr val="accent2"/>
                </a:solidFill>
              </a:rPr>
              <a:t>cm</a:t>
            </a:r>
            <a:endParaRPr lang="en-US" sz="2400" dirty="0"/>
          </a:p>
          <a:p>
            <a:r>
              <a:rPr lang="en-US" sz="2400" dirty="0" smtClean="0">
                <a:solidFill>
                  <a:schemeClr val="accent4"/>
                </a:solidFill>
              </a:rPr>
              <a:t>decrease </a:t>
            </a:r>
            <a:r>
              <a:rPr lang="en-US" sz="2400" dirty="0">
                <a:solidFill>
                  <a:schemeClr val="accent4"/>
                </a:solidFill>
              </a:rPr>
              <a:t>in functional residual </a:t>
            </a:r>
            <a:r>
              <a:rPr lang="en-US" sz="2400" dirty="0" smtClean="0">
                <a:solidFill>
                  <a:schemeClr val="accent4"/>
                </a:solidFill>
              </a:rPr>
              <a:t>capacity</a:t>
            </a:r>
            <a:endParaRPr lang="en-US" sz="2400" dirty="0" smtClean="0"/>
          </a:p>
          <a:p>
            <a:r>
              <a:rPr lang="en-US" sz="2400" dirty="0" smtClean="0">
                <a:solidFill>
                  <a:schemeClr val="accent2"/>
                </a:solidFill>
              </a:rPr>
              <a:t>increase </a:t>
            </a:r>
            <a:r>
              <a:rPr lang="en-US" sz="2400" dirty="0">
                <a:solidFill>
                  <a:schemeClr val="accent2"/>
                </a:solidFill>
              </a:rPr>
              <a:t>in oxygen </a:t>
            </a:r>
            <a:r>
              <a:rPr lang="en-US" sz="2400" dirty="0" smtClean="0">
                <a:solidFill>
                  <a:schemeClr val="accent2"/>
                </a:solidFill>
              </a:rPr>
              <a:t>consumption</a:t>
            </a:r>
          </a:p>
          <a:p>
            <a:r>
              <a:rPr lang="en-US" sz="2400" dirty="0" smtClean="0">
                <a:solidFill>
                  <a:schemeClr val="accent4"/>
                </a:solidFill>
              </a:rPr>
              <a:t> </a:t>
            </a:r>
            <a:r>
              <a:rPr lang="en-US" sz="2400" dirty="0">
                <a:solidFill>
                  <a:schemeClr val="accent4"/>
                </a:solidFill>
              </a:rPr>
              <a:t>increase in lung water </a:t>
            </a:r>
            <a:endParaRPr lang="en-US" sz="2400" dirty="0" smtClean="0">
              <a:solidFill>
                <a:schemeClr val="accent4"/>
              </a:solidFill>
            </a:endParaRPr>
          </a:p>
          <a:p>
            <a:r>
              <a:rPr lang="en-US" sz="2400" dirty="0" smtClean="0">
                <a:solidFill>
                  <a:schemeClr val="accent2"/>
                </a:solidFill>
              </a:rPr>
              <a:t>decrease </a:t>
            </a:r>
            <a:r>
              <a:rPr lang="en-US" sz="2400" dirty="0">
                <a:solidFill>
                  <a:schemeClr val="accent2"/>
                </a:solidFill>
              </a:rPr>
              <a:t>the ability of the pregnant woman to clear respiratory secretions</a:t>
            </a:r>
          </a:p>
          <a:p>
            <a:r>
              <a:rPr lang="en-US" sz="2400" dirty="0">
                <a:solidFill>
                  <a:schemeClr val="accent2"/>
                </a:solidFill>
              </a:rPr>
              <a:t>and aggravate airway obstruction associated with pulmonary </a:t>
            </a:r>
            <a:r>
              <a:rPr lang="en-US" sz="2400" dirty="0" smtClean="0">
                <a:solidFill>
                  <a:schemeClr val="accent2"/>
                </a:solidFill>
              </a:rPr>
              <a:t>infections </a:t>
            </a:r>
          </a:p>
          <a:p>
            <a:endParaRPr lang="en-US" sz="2400" dirty="0" smtClean="0"/>
          </a:p>
          <a:p>
            <a:r>
              <a:rPr lang="en-US" sz="3200" b="1" i="1" u="sng" dirty="0" smtClean="0">
                <a:solidFill>
                  <a:schemeClr val="accent1"/>
                </a:solidFill>
              </a:rPr>
              <a:t>pregnant woman are </a:t>
            </a:r>
            <a:r>
              <a:rPr lang="en-US" sz="3200" b="1" i="1" u="sng" dirty="0">
                <a:solidFill>
                  <a:schemeClr val="accent1"/>
                </a:solidFill>
              </a:rPr>
              <a:t>less able to tolerate even brief periods of hypoxia, particularly </a:t>
            </a:r>
            <a:r>
              <a:rPr lang="en-US" sz="3200" b="1" i="1" u="sng" dirty="0" smtClean="0">
                <a:solidFill>
                  <a:schemeClr val="accent1"/>
                </a:solidFill>
              </a:rPr>
              <a:t>in the </a:t>
            </a:r>
            <a:r>
              <a:rPr lang="en-US" sz="3200" b="1" i="1" u="sng" dirty="0">
                <a:solidFill>
                  <a:schemeClr val="accent1"/>
                </a:solidFill>
              </a:rPr>
              <a:t>third </a:t>
            </a:r>
            <a:r>
              <a:rPr lang="en-US" sz="3200" b="1" i="1" u="sng" dirty="0" smtClean="0">
                <a:solidFill>
                  <a:schemeClr val="accent1"/>
                </a:solidFill>
              </a:rPr>
              <a:t>trimester</a:t>
            </a:r>
            <a:endParaRPr lang="en-US" sz="3200" b="1" i="1" u="sng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038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48115" y="200689"/>
            <a:ext cx="104438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</a:rPr>
              <a:t>Consequences of pneumonia </a:t>
            </a:r>
            <a:r>
              <a:rPr lang="en-US" sz="3200" dirty="0" smtClean="0">
                <a:solidFill>
                  <a:schemeClr val="tx2"/>
                </a:solidFill>
              </a:rPr>
              <a:t>on maternal and fetal </a:t>
            </a:r>
            <a:r>
              <a:rPr lang="en-US" sz="3200" dirty="0">
                <a:solidFill>
                  <a:schemeClr val="tx2"/>
                </a:solidFill>
              </a:rPr>
              <a:t>outcomes</a:t>
            </a:r>
          </a:p>
        </p:txBody>
      </p:sp>
      <p:sp>
        <p:nvSpPr>
          <p:cNvPr id="3" name="Rectangle 2"/>
          <p:cNvSpPr/>
          <p:nvPr/>
        </p:nvSpPr>
        <p:spPr>
          <a:xfrm>
            <a:off x="1829178" y="1158963"/>
            <a:ext cx="756301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accent2"/>
                </a:solidFill>
              </a:rPr>
              <a:t>Pneumonia in pregnancy </a:t>
            </a:r>
            <a:r>
              <a:rPr lang="en-US" sz="2000" dirty="0" smtClean="0">
                <a:solidFill>
                  <a:schemeClr val="accent2"/>
                </a:solidFill>
              </a:rPr>
              <a:t>carries an </a:t>
            </a:r>
            <a:r>
              <a:rPr lang="en-US" sz="2000" dirty="0">
                <a:solidFill>
                  <a:schemeClr val="accent2"/>
                </a:solidFill>
              </a:rPr>
              <a:t>increased risk of adverse </a:t>
            </a:r>
            <a:r>
              <a:rPr lang="en-US" sz="2000" dirty="0" smtClean="0">
                <a:solidFill>
                  <a:schemeClr val="accent2"/>
                </a:solidFill>
              </a:rPr>
              <a:t>outcomes when </a:t>
            </a:r>
            <a:r>
              <a:rPr lang="en-US" sz="2000" dirty="0">
                <a:solidFill>
                  <a:schemeClr val="accent2"/>
                </a:solidFill>
              </a:rPr>
              <a:t>compared to pneumonia in </a:t>
            </a:r>
            <a:r>
              <a:rPr lang="en-US" sz="2000" dirty="0" smtClean="0">
                <a:solidFill>
                  <a:schemeClr val="accent2"/>
                </a:solidFill>
              </a:rPr>
              <a:t>non-pregnant women</a:t>
            </a:r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29179" y="1886817"/>
            <a:ext cx="756301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accent4"/>
                </a:solidFill>
              </a:rPr>
              <a:t>While many </a:t>
            </a:r>
            <a:r>
              <a:rPr lang="en-US" sz="2000" dirty="0">
                <a:solidFill>
                  <a:schemeClr val="accent4"/>
                </a:solidFill>
              </a:rPr>
              <a:t>series show low mortality rates overall </a:t>
            </a:r>
            <a:r>
              <a:rPr lang="en-US" sz="2000" dirty="0" smtClean="0">
                <a:solidFill>
                  <a:schemeClr val="accent4"/>
                </a:solidFill>
              </a:rPr>
              <a:t>from pneumonia </a:t>
            </a:r>
            <a:r>
              <a:rPr lang="en-US" sz="2000" dirty="0">
                <a:solidFill>
                  <a:schemeClr val="accent4"/>
                </a:solidFill>
              </a:rPr>
              <a:t>in </a:t>
            </a:r>
            <a:r>
              <a:rPr lang="en-US" sz="2000" dirty="0" smtClean="0">
                <a:solidFill>
                  <a:schemeClr val="accent4"/>
                </a:solidFill>
              </a:rPr>
              <a:t>pregnancy viral </a:t>
            </a:r>
            <a:r>
              <a:rPr lang="en-US" sz="2000" dirty="0">
                <a:solidFill>
                  <a:schemeClr val="accent4"/>
                </a:solidFill>
              </a:rPr>
              <a:t>lung infection and opportunistic lung infection still carry a </a:t>
            </a:r>
            <a:r>
              <a:rPr lang="en-US" sz="2000" dirty="0" smtClean="0">
                <a:solidFill>
                  <a:schemeClr val="accent4"/>
                </a:solidFill>
              </a:rPr>
              <a:t>substantial maternal </a:t>
            </a:r>
            <a:r>
              <a:rPr lang="en-US" sz="2000" dirty="0">
                <a:solidFill>
                  <a:schemeClr val="accent4"/>
                </a:solidFill>
              </a:rPr>
              <a:t>mortality and morbidity</a:t>
            </a:r>
          </a:p>
        </p:txBody>
      </p:sp>
      <p:sp>
        <p:nvSpPr>
          <p:cNvPr id="5" name="Rectangle 4"/>
          <p:cNvSpPr/>
          <p:nvPr/>
        </p:nvSpPr>
        <p:spPr>
          <a:xfrm>
            <a:off x="1829178" y="3022967"/>
            <a:ext cx="764407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accent2"/>
                </a:solidFill>
              </a:rPr>
              <a:t>Significant fetal complications have been observed in all of </a:t>
            </a:r>
            <a:r>
              <a:rPr lang="en-US" sz="2000" dirty="0" smtClean="0">
                <a:solidFill>
                  <a:schemeClr val="accent2"/>
                </a:solidFill>
              </a:rPr>
              <a:t>the large studies of </a:t>
            </a:r>
            <a:r>
              <a:rPr lang="en-US" sz="2000" dirty="0">
                <a:solidFill>
                  <a:schemeClr val="accent2"/>
                </a:solidFill>
              </a:rPr>
              <a:t>pneumonia in pregnancy</a:t>
            </a:r>
          </a:p>
        </p:txBody>
      </p:sp>
      <p:sp>
        <p:nvSpPr>
          <p:cNvPr id="6" name="Rectangle 5"/>
          <p:cNvSpPr/>
          <p:nvPr/>
        </p:nvSpPr>
        <p:spPr>
          <a:xfrm>
            <a:off x="1748115" y="3751855"/>
            <a:ext cx="756301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accent4"/>
                </a:solidFill>
              </a:rPr>
              <a:t>The majority of poor fetal outcomes occurred </a:t>
            </a:r>
            <a:r>
              <a:rPr lang="en-US" sz="2000" dirty="0" smtClean="0">
                <a:solidFill>
                  <a:schemeClr val="accent4"/>
                </a:solidFill>
              </a:rPr>
              <a:t>in mothers </a:t>
            </a:r>
            <a:r>
              <a:rPr lang="en-US" sz="2000" dirty="0">
                <a:solidFill>
                  <a:schemeClr val="accent4"/>
                </a:solidFill>
              </a:rPr>
              <a:t>with underlying comorbid illnesses such as chronic respiratory disease,</a:t>
            </a:r>
          </a:p>
          <a:p>
            <a:r>
              <a:rPr lang="en-US" sz="2000" dirty="0">
                <a:solidFill>
                  <a:schemeClr val="accent4"/>
                </a:solidFill>
              </a:rPr>
              <a:t>or other maternal disease</a:t>
            </a:r>
          </a:p>
        </p:txBody>
      </p:sp>
      <p:sp>
        <p:nvSpPr>
          <p:cNvPr id="7" name="Rectangle 6"/>
          <p:cNvSpPr/>
          <p:nvPr/>
        </p:nvSpPr>
        <p:spPr>
          <a:xfrm>
            <a:off x="1829178" y="785464"/>
            <a:ext cx="67169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chemeClr val="accent4"/>
                </a:solidFill>
              </a:rPr>
              <a:t>The most </a:t>
            </a:r>
            <a:r>
              <a:rPr lang="en-US" sz="2000" dirty="0">
                <a:solidFill>
                  <a:schemeClr val="accent4"/>
                </a:solidFill>
              </a:rPr>
              <a:t>common non-obstetric infectious cause </a:t>
            </a:r>
            <a:r>
              <a:rPr lang="en-US" sz="2000" dirty="0" smtClean="0">
                <a:solidFill>
                  <a:schemeClr val="accent4"/>
                </a:solidFill>
              </a:rPr>
              <a:t>of mortality</a:t>
            </a:r>
            <a:endParaRPr lang="en-US" sz="2000" dirty="0">
              <a:solidFill>
                <a:schemeClr val="accent4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29178" y="4793966"/>
            <a:ext cx="748195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accent2"/>
                </a:solidFill>
              </a:rPr>
              <a:t>A number of studies have shown that women </a:t>
            </a:r>
            <a:r>
              <a:rPr lang="en-US" sz="2000" dirty="0" smtClean="0">
                <a:solidFill>
                  <a:schemeClr val="accent2"/>
                </a:solidFill>
              </a:rPr>
              <a:t>with pneumonia </a:t>
            </a:r>
            <a:r>
              <a:rPr lang="en-US" sz="2000" dirty="0">
                <a:solidFill>
                  <a:schemeClr val="accent2"/>
                </a:solidFill>
              </a:rPr>
              <a:t>in pregnancy are more likely to deliver prematurely and have babies</a:t>
            </a:r>
          </a:p>
          <a:p>
            <a:r>
              <a:rPr lang="en-US" sz="2000" dirty="0">
                <a:solidFill>
                  <a:schemeClr val="accent2"/>
                </a:solidFill>
              </a:rPr>
              <a:t>that are small for gestational age </a:t>
            </a:r>
            <a:r>
              <a:rPr lang="en-US" sz="2000" dirty="0" smtClean="0">
                <a:solidFill>
                  <a:schemeClr val="accent2"/>
                </a:solidFill>
              </a:rPr>
              <a:t> SGA</a:t>
            </a:r>
            <a:endParaRPr lang="en-US" sz="2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61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81051" y="1381372"/>
            <a:ext cx="915706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Most </a:t>
            </a:r>
            <a:r>
              <a:rPr lang="en-US" sz="3200" dirty="0">
                <a:solidFill>
                  <a:srgbClr val="FF0000"/>
                </a:solidFill>
              </a:rPr>
              <a:t>pregnant patients with pneumonia do well, it is important to</a:t>
            </a:r>
          </a:p>
          <a:p>
            <a:pPr algn="ctr"/>
            <a:r>
              <a:rPr lang="en-US" sz="3200" dirty="0">
                <a:solidFill>
                  <a:srgbClr val="FF0000"/>
                </a:solidFill>
              </a:rPr>
              <a:t>identify patients with additional risk factors for poor perinatal outcome such as</a:t>
            </a:r>
          </a:p>
          <a:p>
            <a:pPr algn="ctr"/>
            <a:r>
              <a:rPr lang="en-US" sz="3200" dirty="0">
                <a:solidFill>
                  <a:srgbClr val="FF0000"/>
                </a:solidFill>
              </a:rPr>
              <a:t>comorbid illness, smoking, and drug and alcohol abuse to intensify monitoring in</a:t>
            </a:r>
          </a:p>
          <a:p>
            <a:pPr algn="ctr"/>
            <a:r>
              <a:rPr lang="en-US" sz="3200" dirty="0">
                <a:solidFill>
                  <a:srgbClr val="FF0000"/>
                </a:solidFill>
              </a:rPr>
              <a:t>an effort to avoid fetal complications.</a:t>
            </a:r>
          </a:p>
        </p:txBody>
      </p:sp>
    </p:spTree>
    <p:extLst>
      <p:ext uri="{BB962C8B-B14F-4D97-AF65-F5344CB8AC3E}">
        <p14:creationId xmlns:p14="http://schemas.microsoft.com/office/powerpoint/2010/main" val="115317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507</TotalTime>
  <Words>2748</Words>
  <Application>Microsoft Office PowerPoint</Application>
  <PresentationFormat>Widescreen</PresentationFormat>
  <Paragraphs>276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0" baseType="lpstr">
      <vt:lpstr>Arial</vt:lpstr>
      <vt:lpstr>Corbel</vt:lpstr>
      <vt:lpstr>Parallax</vt:lpstr>
      <vt:lpstr>Lower Respiratory Infections in Pregnancy  Pneumonia in the Pregnant Patient  By Dr. Mehdi Nadiri ,internist ,pulmonologist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THANKS  FOR                                                              YOUR  ATTENTION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Lower Respiratory Infections in Pregnancy Pneumonia in the Pregnant Patient  By Dr. Mehdi Nadiri ,internist ,pulmonologist</dc:title>
  <dc:creator>Windows User</dc:creator>
  <cp:lastModifiedBy>User D2.</cp:lastModifiedBy>
  <cp:revision>32</cp:revision>
  <dcterms:created xsi:type="dcterms:W3CDTF">2019-02-02T16:46:24Z</dcterms:created>
  <dcterms:modified xsi:type="dcterms:W3CDTF">2023-06-24T07:51:06Z</dcterms:modified>
</cp:coreProperties>
</file>